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Economica"/>
      <p:regular r:id="rId36"/>
      <p:bold r:id="rId37"/>
      <p:italic r:id="rId38"/>
      <p:boldItalic r:id="rId39"/>
    </p:embeddedFont>
    <p:embeddedFont>
      <p:font typeface="Roboto"/>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HAIRYA KOTECH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95F4E3-44C0-4E74-80C4-440B83C3ECB4}">
  <a:tblStyle styleId="{6395F4E3-44C0-4E74-80C4-440B83C3EC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3.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5.xml"/><Relationship Id="rId44" Type="http://schemas.openxmlformats.org/officeDocument/2006/relationships/font" Target="fonts/OpenSans-regular.fntdata"/><Relationship Id="rId21" Type="http://schemas.openxmlformats.org/officeDocument/2006/relationships/slide" Target="slides/slide14.xml"/><Relationship Id="rId43" Type="http://schemas.openxmlformats.org/officeDocument/2006/relationships/font" Target="fonts/Roboto-boldItalic.fntdata"/><Relationship Id="rId24" Type="http://schemas.openxmlformats.org/officeDocument/2006/relationships/slide" Target="slides/slide17.xml"/><Relationship Id="rId46" Type="http://schemas.openxmlformats.org/officeDocument/2006/relationships/font" Target="fonts/OpenSans-italic.fntdata"/><Relationship Id="rId23" Type="http://schemas.openxmlformats.org/officeDocument/2006/relationships/slide" Target="slides/slide16.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penSans-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Economica-bold.fntdata"/><Relationship Id="rId14" Type="http://schemas.openxmlformats.org/officeDocument/2006/relationships/slide" Target="slides/slide7.xml"/><Relationship Id="rId36" Type="http://schemas.openxmlformats.org/officeDocument/2006/relationships/font" Target="fonts/Economica-regular.fntdata"/><Relationship Id="rId17" Type="http://schemas.openxmlformats.org/officeDocument/2006/relationships/slide" Target="slides/slide10.xml"/><Relationship Id="rId39" Type="http://schemas.openxmlformats.org/officeDocument/2006/relationships/font" Target="fonts/Economica-boldItalic.fntdata"/><Relationship Id="rId16" Type="http://schemas.openxmlformats.org/officeDocument/2006/relationships/slide" Target="slides/slide9.xml"/><Relationship Id="rId38" Type="http://schemas.openxmlformats.org/officeDocument/2006/relationships/font" Target="fonts/Economica-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04T09:38:04.646">
    <p:pos x="6000" y="0"/>
    <p:text>maybe add some transition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064c6d59a_9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064c6d59a_9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064c6d59a_3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064c6d59a_3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064c6d59a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064c6d59a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064c6d59a_3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064c6d59a_3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064c6d59a_1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064c6d59a_1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064c6d59a_5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f064c6d59a_5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064c6d59a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064c6d59a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064c6d59a_5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064c6d59a_5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064c6d59a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064c6d59a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064c6d59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064c6d59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064c6d59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064c6d59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064c6d59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f064c6d59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064c6d59a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064c6d59a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064c6d5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f064c6d5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064c6d59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064c6d59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0567b51fb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0567b51fb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0567b51fb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0567b51fb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064c6d59a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064c6d59a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0567b51fb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0567b51fb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064c6d59a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064c6d59a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064c6d59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064c6d59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064c6d59a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064c6d59a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064c6d59a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064c6d59a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064c6d59a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064c6d59a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064c6d59a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064c6d59a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064c6d59a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064c6d59a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064c6d59a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064c6d59a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image" Target="../media/image20.gif"/><Relationship Id="rId5" Type="http://schemas.openxmlformats.org/officeDocument/2006/relationships/image" Target="../media/image19.gif"/><Relationship Id="rId6"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883600" y="1337100"/>
            <a:ext cx="3376800" cy="2469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KSP 5.0</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Eclipsing Binaries</a:t>
            </a:r>
            <a:endParaRPr/>
          </a:p>
          <a:p>
            <a:pPr indent="0" lvl="0" marL="0" rtl="0" algn="ctr">
              <a:spcBef>
                <a:spcPts val="0"/>
              </a:spcBef>
              <a:spcAft>
                <a:spcPts val="0"/>
              </a:spcAft>
              <a:buNone/>
            </a:pPr>
            <a:r>
              <a:rPr lang="en"/>
              <a:t>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0"/>
            <a:ext cx="8520600" cy="12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What are Eclipsing Binaries?</a:t>
            </a:r>
            <a:endParaRPr b="1">
              <a:latin typeface="Times New Roman"/>
              <a:ea typeface="Times New Roman"/>
              <a:cs typeface="Times New Roman"/>
              <a:sym typeface="Times New Roman"/>
            </a:endParaRPr>
          </a:p>
        </p:txBody>
      </p:sp>
      <p:sp>
        <p:nvSpPr>
          <p:cNvPr id="132" name="Google Shape;132;p22"/>
          <p:cNvSpPr txBox="1"/>
          <p:nvPr>
            <p:ph idx="1" type="body"/>
          </p:nvPr>
        </p:nvSpPr>
        <p:spPr>
          <a:xfrm>
            <a:off x="311725" y="1538400"/>
            <a:ext cx="3999900" cy="3329400"/>
          </a:xfrm>
          <a:prstGeom prst="rect">
            <a:avLst/>
          </a:prstGeom>
        </p:spPr>
        <p:txBody>
          <a:bodyPr anchorCtr="0" anchor="t" bIns="91425" lIns="91425" spcFirstLastPara="1" rIns="91425" wrap="square" tIns="91425">
            <a:spAutoFit/>
          </a:bodyPr>
          <a:lstStyle/>
          <a:p>
            <a:pPr indent="-342900" lvl="0" marL="457200" rtl="0" algn="just">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Binaries in which the orbital plane of the two stars lies so nearly in the line of sight of the observer that the components undergo mutual eclipses are called Eclipsing Binaries. </a:t>
            </a:r>
            <a:endParaRPr sz="1800">
              <a:solidFill>
                <a:srgbClr val="000000"/>
              </a:solidFill>
              <a:latin typeface="Times New Roman"/>
              <a:ea typeface="Times New Roman"/>
              <a:cs typeface="Times New Roman"/>
              <a:sym typeface="Times New Roman"/>
            </a:endParaRPr>
          </a:p>
          <a:p>
            <a:pPr indent="-342900" lvl="0" marL="457200" rtl="0" algn="just">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They are characterized by periods of constant light, punctuated by periodic drops in intensity when one star passes in front of the </a:t>
            </a:r>
            <a:r>
              <a:rPr lang="en" sz="1800">
                <a:solidFill>
                  <a:srgbClr val="000000"/>
                </a:solidFill>
                <a:latin typeface="Times New Roman"/>
                <a:ea typeface="Times New Roman"/>
                <a:cs typeface="Times New Roman"/>
                <a:sym typeface="Times New Roman"/>
              </a:rPr>
              <a:t>other.</a:t>
            </a:r>
            <a:endParaRPr sz="1800">
              <a:solidFill>
                <a:srgbClr val="000000"/>
              </a:solidFill>
              <a:latin typeface="Times New Roman"/>
              <a:ea typeface="Times New Roman"/>
              <a:cs typeface="Times New Roman"/>
              <a:sym typeface="Times New Roman"/>
            </a:endParaRPr>
          </a:p>
        </p:txBody>
      </p:sp>
      <p:pic>
        <p:nvPicPr>
          <p:cNvPr id="133" name="Google Shape;133;p22"/>
          <p:cNvPicPr preferRelativeResize="0"/>
          <p:nvPr/>
        </p:nvPicPr>
        <p:blipFill>
          <a:blip r:embed="rId3">
            <a:alphaModFix/>
          </a:blip>
          <a:stretch>
            <a:fillRect/>
          </a:stretch>
        </p:blipFill>
        <p:spPr>
          <a:xfrm>
            <a:off x="4572000" y="1801125"/>
            <a:ext cx="4394175" cy="29000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25" y="500925"/>
            <a:ext cx="8520600" cy="831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chemeClr val="lt2"/>
                </a:solidFill>
              </a:rPr>
              <a:t>Why are Eclipsing Binaries Important?</a:t>
            </a:r>
            <a:endParaRPr b="1" sz="2500">
              <a:latin typeface="Times New Roman"/>
              <a:ea typeface="Times New Roman"/>
              <a:cs typeface="Times New Roman"/>
              <a:sym typeface="Times New Roman"/>
            </a:endParaRPr>
          </a:p>
        </p:txBody>
      </p:sp>
      <p:sp>
        <p:nvSpPr>
          <p:cNvPr id="139" name="Google Shape;139;p23"/>
          <p:cNvSpPr txBox="1"/>
          <p:nvPr>
            <p:ph idx="4294967295" type="body"/>
          </p:nvPr>
        </p:nvSpPr>
        <p:spPr>
          <a:xfrm>
            <a:off x="311725" y="1224663"/>
            <a:ext cx="8520600" cy="1098900"/>
          </a:xfrm>
          <a:prstGeom prst="rect">
            <a:avLst/>
          </a:prstGeom>
        </p:spPr>
        <p:txBody>
          <a:bodyPr anchorCtr="0" anchor="t" bIns="91425" lIns="91425" spcFirstLastPara="1" rIns="91425" wrap="square" tIns="91425">
            <a:spAutoFit/>
          </a:bodyPr>
          <a:lstStyle/>
          <a:p>
            <a:pPr indent="0" lvl="0" marL="0" rtl="0" algn="just">
              <a:spcBef>
                <a:spcPts val="0"/>
              </a:spcBef>
              <a:spcAft>
                <a:spcPts val="1200"/>
              </a:spcAft>
              <a:buNone/>
            </a:pPr>
            <a:r>
              <a:rPr lang="en" sz="1800">
                <a:solidFill>
                  <a:srgbClr val="000000"/>
                </a:solidFill>
                <a:latin typeface="Times New Roman"/>
                <a:ea typeface="Times New Roman"/>
                <a:cs typeface="Times New Roman"/>
                <a:sym typeface="Times New Roman"/>
              </a:rPr>
              <a:t>Eclipsing binaries are important astrophysical objects as they allow astronomers to determine the masses, radii, and other physical properties of the component stars through careful analysis of the light curves and other observational data.</a:t>
            </a:r>
            <a:endParaRPr sz="1800">
              <a:solidFill>
                <a:srgbClr val="000000"/>
              </a:solidFill>
              <a:latin typeface="Times New Roman"/>
              <a:ea typeface="Times New Roman"/>
              <a:cs typeface="Times New Roman"/>
              <a:sym typeface="Times New Roman"/>
            </a:endParaRPr>
          </a:p>
        </p:txBody>
      </p:sp>
      <p:graphicFrame>
        <p:nvGraphicFramePr>
          <p:cNvPr id="140" name="Google Shape;140;p23"/>
          <p:cNvGraphicFramePr/>
          <p:nvPr/>
        </p:nvGraphicFramePr>
        <p:xfrm>
          <a:off x="311725" y="2477925"/>
          <a:ext cx="3000000" cy="3000000"/>
        </p:xfrm>
        <a:graphic>
          <a:graphicData uri="http://schemas.openxmlformats.org/drawingml/2006/table">
            <a:tbl>
              <a:tblPr>
                <a:noFill/>
                <a:tableStyleId>{6395F4E3-44C0-4E74-80C4-440B83C3ECB4}</a:tableStyleId>
              </a:tblPr>
              <a:tblGrid>
                <a:gridCol w="1216300"/>
                <a:gridCol w="646775"/>
                <a:gridCol w="912750"/>
                <a:gridCol w="1011125"/>
                <a:gridCol w="946725"/>
                <a:gridCol w="1171925"/>
                <a:gridCol w="721525"/>
                <a:gridCol w="946725"/>
                <a:gridCol w="946725"/>
              </a:tblGrid>
              <a:tr h="439900">
                <a:tc>
                  <a:txBody>
                    <a:bodyPr/>
                    <a:lstStyle/>
                    <a:p>
                      <a:pPr indent="0" lvl="0" marL="0" rtl="0" algn="ctr">
                        <a:spcBef>
                          <a:spcPts val="0"/>
                        </a:spcBef>
                        <a:spcAft>
                          <a:spcPts val="0"/>
                        </a:spcAft>
                        <a:buNone/>
                      </a:pPr>
                      <a:r>
                        <a:t/>
                      </a:r>
                      <a:endParaRPr/>
                    </a:p>
                  </a:txBody>
                  <a:tcPr marT="91425" marB="91425" marR="91425" marL="91425" anchor="ctr"/>
                </a:tc>
                <a:tc gridSpan="3">
                  <a:txBody>
                    <a:bodyPr/>
                    <a:lstStyle/>
                    <a:p>
                      <a:pPr indent="0" lvl="0" marL="0" rtl="0" algn="ctr">
                        <a:spcBef>
                          <a:spcPts val="0"/>
                        </a:spcBef>
                        <a:spcAft>
                          <a:spcPts val="0"/>
                        </a:spcAft>
                        <a:buNone/>
                      </a:pPr>
                      <a:r>
                        <a:rPr b="1" lang="en" sz="1800">
                          <a:latin typeface="Economica"/>
                          <a:ea typeface="Economica"/>
                          <a:cs typeface="Economica"/>
                          <a:sym typeface="Economica"/>
                        </a:rPr>
                        <a:t>Astrometric Binaries</a:t>
                      </a:r>
                      <a:endParaRPr b="1" sz="1800">
                        <a:latin typeface="Economica"/>
                        <a:ea typeface="Economica"/>
                        <a:cs typeface="Economica"/>
                        <a:sym typeface="Economica"/>
                      </a:endParaRPr>
                    </a:p>
                  </a:txBody>
                  <a:tcPr marT="91425" marB="91425" marR="91425" marL="91425" anchor="ctr"/>
                </a:tc>
                <a:tc hMerge="1"/>
                <a:tc hMerge="1"/>
                <a:tc gridSpan="2">
                  <a:txBody>
                    <a:bodyPr/>
                    <a:lstStyle/>
                    <a:p>
                      <a:pPr indent="0" lvl="0" marL="0" rtl="0" algn="ctr">
                        <a:spcBef>
                          <a:spcPts val="0"/>
                        </a:spcBef>
                        <a:spcAft>
                          <a:spcPts val="0"/>
                        </a:spcAft>
                        <a:buNone/>
                      </a:pPr>
                      <a:r>
                        <a:rPr b="1" lang="en" sz="1800">
                          <a:latin typeface="Economica"/>
                          <a:ea typeface="Economica"/>
                          <a:cs typeface="Economica"/>
                          <a:sym typeface="Economica"/>
                        </a:rPr>
                        <a:t>Spectroscopic Binaries</a:t>
                      </a:r>
                      <a:endParaRPr b="1" sz="1800">
                        <a:latin typeface="Economica"/>
                        <a:ea typeface="Economica"/>
                        <a:cs typeface="Economica"/>
                        <a:sym typeface="Economica"/>
                      </a:endParaRPr>
                    </a:p>
                  </a:txBody>
                  <a:tcPr marT="91425" marB="91425" marR="91425" marL="91425" anchor="ctr"/>
                </a:tc>
                <a:tc hMerge="1"/>
                <a:tc gridSpan="3">
                  <a:txBody>
                    <a:bodyPr/>
                    <a:lstStyle/>
                    <a:p>
                      <a:pPr indent="0" lvl="0" marL="0" rtl="0" algn="ctr">
                        <a:spcBef>
                          <a:spcPts val="0"/>
                        </a:spcBef>
                        <a:spcAft>
                          <a:spcPts val="0"/>
                        </a:spcAft>
                        <a:buNone/>
                      </a:pPr>
                      <a:r>
                        <a:rPr b="1" lang="en" sz="1800">
                          <a:latin typeface="Economica"/>
                          <a:ea typeface="Economica"/>
                          <a:cs typeface="Economica"/>
                          <a:sym typeface="Economica"/>
                        </a:rPr>
                        <a:t>Eclipsing Binaries</a:t>
                      </a:r>
                      <a:endParaRPr b="1" sz="1800">
                        <a:latin typeface="Economica"/>
                        <a:ea typeface="Economica"/>
                        <a:cs typeface="Economica"/>
                        <a:sym typeface="Economica"/>
                      </a:endParaRPr>
                    </a:p>
                  </a:txBody>
                  <a:tcPr marT="91425" marB="91425" marR="91425" marL="91425" anchor="ctr"/>
                </a:tc>
                <a:tc hMerge="1"/>
                <a:tc hMerge="1"/>
              </a:tr>
              <a:tr h="73205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alone</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with distance</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with </a:t>
                      </a:r>
                      <a:endParaRPr sz="1900">
                        <a:latin typeface="Economica"/>
                        <a:ea typeface="Economica"/>
                        <a:cs typeface="Economica"/>
                        <a:sym typeface="Economica"/>
                      </a:endParaRPr>
                    </a:p>
                    <a:p>
                      <a:pPr indent="0" lvl="0" marL="0" rtl="0" algn="ctr">
                        <a:spcBef>
                          <a:spcPts val="0"/>
                        </a:spcBef>
                        <a:spcAft>
                          <a:spcPts val="0"/>
                        </a:spcAft>
                        <a:buNone/>
                      </a:pPr>
                      <a:r>
                        <a:rPr lang="en" sz="1900">
                          <a:latin typeface="Economica"/>
                          <a:ea typeface="Economica"/>
                          <a:cs typeface="Economica"/>
                          <a:sym typeface="Economica"/>
                        </a:rPr>
                        <a:t>RVs</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SB1</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SB2</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alone</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SB1</a:t>
                      </a:r>
                      <a:endParaRPr sz="19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900">
                          <a:latin typeface="Economica"/>
                          <a:ea typeface="Economica"/>
                          <a:cs typeface="Economica"/>
                          <a:sym typeface="Economica"/>
                        </a:rPr>
                        <a:t>SB2</a:t>
                      </a:r>
                      <a:endParaRPr sz="1900">
                        <a:latin typeface="Economica"/>
                        <a:ea typeface="Economica"/>
                        <a:cs typeface="Economica"/>
                        <a:sym typeface="Economica"/>
                      </a:endParaRPr>
                    </a:p>
                  </a:txBody>
                  <a:tcPr marT="91425" marB="91425" marR="91425" marL="91425" anchor="ctr"/>
                </a:tc>
              </a:tr>
              <a:tr h="732050">
                <a:tc>
                  <a:txBody>
                    <a:bodyPr/>
                    <a:lstStyle/>
                    <a:p>
                      <a:pPr indent="0" lvl="0" marL="0" rtl="0" algn="ctr">
                        <a:spcBef>
                          <a:spcPts val="0"/>
                        </a:spcBef>
                        <a:spcAft>
                          <a:spcPts val="0"/>
                        </a:spcAft>
                        <a:buNone/>
                      </a:pPr>
                      <a:r>
                        <a:rPr b="1" lang="en" sz="1800">
                          <a:latin typeface="Economica"/>
                          <a:ea typeface="Economica"/>
                          <a:cs typeface="Economica"/>
                          <a:sym typeface="Economica"/>
                        </a:rPr>
                        <a:t>No.</a:t>
                      </a:r>
                      <a:r>
                        <a:rPr b="1" lang="en" sz="1800">
                          <a:latin typeface="Economica"/>
                          <a:ea typeface="Economica"/>
                          <a:cs typeface="Economica"/>
                          <a:sym typeface="Economica"/>
                        </a:rPr>
                        <a:t> of Retrievable Parameters</a:t>
                      </a:r>
                      <a:endParaRPr b="1" sz="1800">
                        <a:latin typeface="Economica"/>
                        <a:ea typeface="Economica"/>
                        <a:cs typeface="Economica"/>
                        <a:sym typeface="Economica"/>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7</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10</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20</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7</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13</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5</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10</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27</a:t>
                      </a:r>
                      <a:endParaRPr sz="1800">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292500" y="1678650"/>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Types of Eclipsing Binaries</a:t>
            </a:r>
            <a:endParaRPr/>
          </a:p>
        </p:txBody>
      </p:sp>
      <p:sp>
        <p:nvSpPr>
          <p:cNvPr id="146" name="Google Shape;146;p24"/>
          <p:cNvSpPr txBox="1"/>
          <p:nvPr>
            <p:ph idx="2" type="body"/>
          </p:nvPr>
        </p:nvSpPr>
        <p:spPr>
          <a:xfrm>
            <a:off x="4939500" y="724200"/>
            <a:ext cx="3837000" cy="33294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rgbClr val="000000"/>
              </a:buClr>
              <a:buSzPts val="1800"/>
              <a:buAutoNum type="arabicPeriod"/>
            </a:pPr>
            <a:r>
              <a:rPr b="1" lang="en">
                <a:solidFill>
                  <a:srgbClr val="000000"/>
                </a:solidFill>
              </a:rPr>
              <a:t>Detached:</a:t>
            </a:r>
            <a:r>
              <a:rPr lang="en">
                <a:solidFill>
                  <a:srgbClr val="000000"/>
                </a:solidFill>
              </a:rPr>
              <a:t> Well-separated stars with minimal interaction.</a:t>
            </a:r>
            <a:endParaRPr>
              <a:solidFill>
                <a:srgbClr val="000000"/>
              </a:solidFill>
            </a:endParaRPr>
          </a:p>
          <a:p>
            <a:pPr indent="-342900" lvl="0" marL="457200" rtl="0" algn="l">
              <a:spcBef>
                <a:spcPts val="0"/>
              </a:spcBef>
              <a:spcAft>
                <a:spcPts val="0"/>
              </a:spcAft>
              <a:buClr>
                <a:srgbClr val="000000"/>
              </a:buClr>
              <a:buSzPts val="1800"/>
              <a:buAutoNum type="arabicPeriod"/>
            </a:pPr>
            <a:r>
              <a:rPr b="1" lang="en">
                <a:solidFill>
                  <a:srgbClr val="000000"/>
                </a:solidFill>
              </a:rPr>
              <a:t>Semi-detached:</a:t>
            </a:r>
            <a:r>
              <a:rPr lang="en">
                <a:solidFill>
                  <a:srgbClr val="000000"/>
                </a:solidFill>
              </a:rPr>
              <a:t> One star fills its Roche lobe, transferring mass</a:t>
            </a:r>
            <a:endParaRPr>
              <a:solidFill>
                <a:srgbClr val="000000"/>
              </a:solidFill>
            </a:endParaRPr>
          </a:p>
          <a:p>
            <a:pPr indent="-342900" lvl="0" marL="457200" rtl="0" algn="l">
              <a:spcBef>
                <a:spcPts val="0"/>
              </a:spcBef>
              <a:spcAft>
                <a:spcPts val="0"/>
              </a:spcAft>
              <a:buClr>
                <a:srgbClr val="000000"/>
              </a:buClr>
              <a:buSzPts val="1800"/>
              <a:buAutoNum type="arabicPeriod"/>
            </a:pPr>
            <a:r>
              <a:rPr b="1" lang="en">
                <a:solidFill>
                  <a:srgbClr val="000000"/>
                </a:solidFill>
              </a:rPr>
              <a:t>Overcontact:</a:t>
            </a:r>
            <a:r>
              <a:rPr lang="en">
                <a:solidFill>
                  <a:srgbClr val="000000"/>
                </a:solidFill>
              </a:rPr>
              <a:t> Close binary with tidally distorted stars, potentially sharing a  </a:t>
            </a:r>
            <a:r>
              <a:rPr lang="en">
                <a:solidFill>
                  <a:srgbClr val="000000"/>
                </a:solidFill>
              </a:rPr>
              <a:t>co</a:t>
            </a:r>
            <a:r>
              <a:rPr lang="en">
                <a:solidFill>
                  <a:srgbClr val="000000"/>
                </a:solidFill>
              </a:rPr>
              <a:t>mmon atmosphere</a:t>
            </a:r>
            <a:endParaRPr>
              <a:solidFill>
                <a:srgbClr val="000000"/>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 calcmode="lin" valueType="num">
                                      <p:cBhvr additive="base">
                                        <p:cTn dur="1000"/>
                                        <p:tgtEl>
                                          <p:spTgt spid="14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 calcmode="lin" valueType="num">
                                      <p:cBhvr additive="base">
                                        <p:cTn dur="1000"/>
                                        <p:tgtEl>
                                          <p:spTgt spid="14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 calcmode="lin" valueType="num">
                                      <p:cBhvr additive="base">
                                        <p:cTn dur="1000"/>
                                        <p:tgtEl>
                                          <p:spTgt spid="14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2"/>
                </a:solidFill>
              </a:rPr>
              <a:t>Types of Eclipsing Binary Stars</a:t>
            </a:r>
            <a:endParaRPr/>
          </a:p>
        </p:txBody>
      </p:sp>
      <p:sp>
        <p:nvSpPr>
          <p:cNvPr id="152" name="Google Shape;152;p25"/>
          <p:cNvSpPr txBox="1"/>
          <p:nvPr>
            <p:ph idx="1" type="body"/>
          </p:nvPr>
        </p:nvSpPr>
        <p:spPr>
          <a:xfrm>
            <a:off x="3458413" y="3818575"/>
            <a:ext cx="2227200" cy="4644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B45F06"/>
                </a:solidFill>
              </a:rPr>
              <a:t>Semi-Detached</a:t>
            </a:r>
            <a:endParaRPr>
              <a:solidFill>
                <a:srgbClr val="B45F06"/>
              </a:solidFill>
            </a:endParaRPr>
          </a:p>
        </p:txBody>
      </p:sp>
      <p:sp>
        <p:nvSpPr>
          <p:cNvPr id="153" name="Google Shape;153;p25"/>
          <p:cNvSpPr txBox="1"/>
          <p:nvPr>
            <p:ph idx="1" type="body"/>
          </p:nvPr>
        </p:nvSpPr>
        <p:spPr>
          <a:xfrm>
            <a:off x="311700" y="3787075"/>
            <a:ext cx="2581200" cy="5274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B45F06"/>
                </a:solidFill>
              </a:rPr>
              <a:t>Detached</a:t>
            </a:r>
            <a:endParaRPr>
              <a:solidFill>
                <a:srgbClr val="B45F06"/>
              </a:solidFill>
            </a:endParaRPr>
          </a:p>
        </p:txBody>
      </p:sp>
      <p:sp>
        <p:nvSpPr>
          <p:cNvPr id="154" name="Google Shape;154;p25"/>
          <p:cNvSpPr txBox="1"/>
          <p:nvPr>
            <p:ph idx="1" type="body"/>
          </p:nvPr>
        </p:nvSpPr>
        <p:spPr>
          <a:xfrm>
            <a:off x="6399825" y="3787075"/>
            <a:ext cx="2227200" cy="5274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B45F06"/>
                </a:solidFill>
              </a:rPr>
              <a:t>OverContact</a:t>
            </a:r>
            <a:endParaRPr>
              <a:solidFill>
                <a:srgbClr val="B45F06"/>
              </a:solidFill>
            </a:endParaRPr>
          </a:p>
        </p:txBody>
      </p:sp>
      <p:pic>
        <p:nvPicPr>
          <p:cNvPr id="155" name="Google Shape;155;p25"/>
          <p:cNvPicPr preferRelativeResize="0"/>
          <p:nvPr/>
        </p:nvPicPr>
        <p:blipFill>
          <a:blip r:embed="rId3">
            <a:alphaModFix/>
          </a:blip>
          <a:stretch>
            <a:fillRect/>
          </a:stretch>
        </p:blipFill>
        <p:spPr>
          <a:xfrm>
            <a:off x="520625" y="1871663"/>
            <a:ext cx="2009775" cy="1400175"/>
          </a:xfrm>
          <a:prstGeom prst="rect">
            <a:avLst/>
          </a:prstGeom>
          <a:noFill/>
          <a:ln>
            <a:noFill/>
          </a:ln>
        </p:spPr>
      </p:pic>
      <p:pic>
        <p:nvPicPr>
          <p:cNvPr id="156" name="Google Shape;156;p25"/>
          <p:cNvPicPr preferRelativeResize="0"/>
          <p:nvPr/>
        </p:nvPicPr>
        <p:blipFill>
          <a:blip r:embed="rId4">
            <a:alphaModFix/>
          </a:blip>
          <a:stretch>
            <a:fillRect/>
          </a:stretch>
        </p:blipFill>
        <p:spPr>
          <a:xfrm>
            <a:off x="3567113" y="1871663"/>
            <a:ext cx="2009775" cy="1400175"/>
          </a:xfrm>
          <a:prstGeom prst="rect">
            <a:avLst/>
          </a:prstGeom>
          <a:noFill/>
          <a:ln>
            <a:noFill/>
          </a:ln>
        </p:spPr>
      </p:pic>
      <p:pic>
        <p:nvPicPr>
          <p:cNvPr id="157" name="Google Shape;157;p25"/>
          <p:cNvPicPr preferRelativeResize="0"/>
          <p:nvPr/>
        </p:nvPicPr>
        <p:blipFill>
          <a:blip r:embed="rId5">
            <a:alphaModFix/>
          </a:blip>
          <a:stretch>
            <a:fillRect/>
          </a:stretch>
        </p:blipFill>
        <p:spPr>
          <a:xfrm>
            <a:off x="6308750" y="1732125"/>
            <a:ext cx="2409350" cy="1679250"/>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7000">
                <a:solidFill>
                  <a:srgbClr val="B45F06"/>
                </a:solidFill>
              </a:rPr>
              <a:t>PHOEBE</a:t>
            </a:r>
            <a:endParaRPr sz="7000">
              <a:solidFill>
                <a:srgbClr val="B45F06"/>
              </a:solidFill>
            </a:endParaRPr>
          </a:p>
        </p:txBody>
      </p:sp>
      <p:pic>
        <p:nvPicPr>
          <p:cNvPr id="163" name="Google Shape;163;p26"/>
          <p:cNvPicPr preferRelativeResize="0"/>
          <p:nvPr/>
        </p:nvPicPr>
        <p:blipFill>
          <a:blip r:embed="rId3">
            <a:alphaModFix/>
          </a:blip>
          <a:stretch>
            <a:fillRect/>
          </a:stretch>
        </p:blipFill>
        <p:spPr>
          <a:xfrm>
            <a:off x="1595900" y="1249400"/>
            <a:ext cx="1442750" cy="2644700"/>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solidFill>
                  <a:srgbClr val="B45F06"/>
                </a:solidFill>
              </a:rPr>
              <a:t>PHOEBE</a:t>
            </a:r>
            <a:r>
              <a:rPr b="1" lang="en" sz="3000">
                <a:solidFill>
                  <a:srgbClr val="B45F06"/>
                </a:solidFill>
              </a:rPr>
              <a:t> (PHysics Of Eclipsing BinariEs)</a:t>
            </a:r>
            <a:endParaRPr b="1" sz="3000">
              <a:solidFill>
                <a:srgbClr val="B45F06"/>
              </a:solidFill>
            </a:endParaRPr>
          </a:p>
        </p:txBody>
      </p:sp>
      <p:sp>
        <p:nvSpPr>
          <p:cNvPr id="169" name="Google Shape;169;p27"/>
          <p:cNvSpPr txBox="1"/>
          <p:nvPr/>
        </p:nvSpPr>
        <p:spPr>
          <a:xfrm>
            <a:off x="260700" y="1147225"/>
            <a:ext cx="5633700" cy="10989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Font typeface="Times New Roman"/>
              <a:buChar char="●"/>
            </a:pPr>
            <a:r>
              <a:rPr lang="en" sz="1800">
                <a:highlight>
                  <a:srgbClr val="FFFFFF"/>
                </a:highlight>
                <a:latin typeface="Times New Roman"/>
                <a:ea typeface="Times New Roman"/>
                <a:cs typeface="Times New Roman"/>
                <a:sym typeface="Times New Roman"/>
              </a:rPr>
              <a:t>A powerful and versatile Python package</a:t>
            </a:r>
            <a:r>
              <a:rPr lang="en" sz="1800">
                <a:latin typeface="Times New Roman"/>
                <a:ea typeface="Times New Roman"/>
                <a:cs typeface="Times New Roman"/>
                <a:sym typeface="Times New Roman"/>
              </a:rPr>
              <a:t> </a:t>
            </a:r>
            <a:r>
              <a:rPr lang="en" sz="1800">
                <a:highlight>
                  <a:srgbClr val="FFFFFF"/>
                </a:highlight>
                <a:latin typeface="Times New Roman"/>
                <a:ea typeface="Times New Roman"/>
                <a:cs typeface="Times New Roman"/>
                <a:sym typeface="Times New Roman"/>
              </a:rPr>
              <a:t>designed specifically for the analysis and modeling of eclipsing binary stars.</a:t>
            </a:r>
            <a:endParaRPr sz="1800">
              <a:solidFill>
                <a:schemeClr val="dk2"/>
              </a:solidFill>
              <a:latin typeface="Times New Roman"/>
              <a:ea typeface="Times New Roman"/>
              <a:cs typeface="Times New Roman"/>
              <a:sym typeface="Times New Roman"/>
            </a:endParaRPr>
          </a:p>
        </p:txBody>
      </p:sp>
      <p:pic>
        <p:nvPicPr>
          <p:cNvPr id="170" name="Google Shape;170;p27"/>
          <p:cNvPicPr preferRelativeResize="0"/>
          <p:nvPr/>
        </p:nvPicPr>
        <p:blipFill rotWithShape="1">
          <a:blip r:embed="rId3">
            <a:alphaModFix/>
          </a:blip>
          <a:srcRect b="3234" l="3195" r="8760" t="9816"/>
          <a:stretch/>
        </p:blipFill>
        <p:spPr>
          <a:xfrm>
            <a:off x="1294275" y="2386050"/>
            <a:ext cx="3566550" cy="2641450"/>
          </a:xfrm>
          <a:prstGeom prst="rect">
            <a:avLst/>
          </a:prstGeom>
          <a:noFill/>
          <a:ln>
            <a:noFill/>
          </a:ln>
        </p:spPr>
      </p:pic>
      <p:pic>
        <p:nvPicPr>
          <p:cNvPr id="171" name="Google Shape;171;p27"/>
          <p:cNvPicPr preferRelativeResize="0"/>
          <p:nvPr/>
        </p:nvPicPr>
        <p:blipFill rotWithShape="1">
          <a:blip r:embed="rId4">
            <a:alphaModFix/>
          </a:blip>
          <a:srcRect b="27986" l="3115" r="8623" t="34441"/>
          <a:stretch/>
        </p:blipFill>
        <p:spPr>
          <a:xfrm>
            <a:off x="1582475" y="4072875"/>
            <a:ext cx="2990150" cy="954625"/>
          </a:xfrm>
          <a:prstGeom prst="rect">
            <a:avLst/>
          </a:prstGeom>
          <a:noFill/>
          <a:ln>
            <a:noFill/>
          </a:ln>
        </p:spPr>
      </p:pic>
      <p:pic>
        <p:nvPicPr>
          <p:cNvPr id="172" name="Google Shape;172;p27"/>
          <p:cNvPicPr preferRelativeResize="0"/>
          <p:nvPr/>
        </p:nvPicPr>
        <p:blipFill>
          <a:blip r:embed="rId5">
            <a:alphaModFix/>
          </a:blip>
          <a:stretch>
            <a:fillRect/>
          </a:stretch>
        </p:blipFill>
        <p:spPr>
          <a:xfrm>
            <a:off x="5978963" y="2734426"/>
            <a:ext cx="3057450" cy="2293075"/>
          </a:xfrm>
          <a:prstGeom prst="rect">
            <a:avLst/>
          </a:prstGeom>
          <a:noFill/>
          <a:ln>
            <a:noFill/>
          </a:ln>
        </p:spPr>
      </p:pic>
      <p:pic>
        <p:nvPicPr>
          <p:cNvPr id="173" name="Google Shape;173;p27"/>
          <p:cNvPicPr preferRelativeResize="0"/>
          <p:nvPr/>
        </p:nvPicPr>
        <p:blipFill rotWithShape="1">
          <a:blip r:embed="rId6">
            <a:alphaModFix/>
          </a:blip>
          <a:srcRect b="3788" l="3988" r="8728" t="11271"/>
          <a:stretch/>
        </p:blipFill>
        <p:spPr>
          <a:xfrm>
            <a:off x="6067800" y="135725"/>
            <a:ext cx="2879775" cy="21017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B45F06"/>
                </a:solidFill>
              </a:rPr>
              <a:t>PHOEBE Basics</a:t>
            </a:r>
            <a:endParaRPr>
              <a:solidFill>
                <a:srgbClr val="B45F06"/>
              </a:solidFill>
            </a:endParaRPr>
          </a:p>
        </p:txBody>
      </p:sp>
      <p:sp>
        <p:nvSpPr>
          <p:cNvPr id="179" name="Google Shape;179;p28"/>
          <p:cNvSpPr txBox="1"/>
          <p:nvPr>
            <p:ph idx="1" type="body"/>
          </p:nvPr>
        </p:nvSpPr>
        <p:spPr>
          <a:xfrm>
            <a:off x="4515725" y="15292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Datasets supported </a:t>
            </a:r>
            <a:endParaRPr sz="1700"/>
          </a:p>
          <a:p>
            <a:pPr indent="-336550" lvl="0" marL="457200" rtl="0" algn="l">
              <a:spcBef>
                <a:spcPts val="1200"/>
              </a:spcBef>
              <a:spcAft>
                <a:spcPts val="0"/>
              </a:spcAft>
              <a:buSzPts val="1700"/>
              <a:buChar char="●"/>
            </a:pPr>
            <a:r>
              <a:rPr lang="en" sz="1700"/>
              <a:t>Light Curve</a:t>
            </a:r>
            <a:endParaRPr sz="1700"/>
          </a:p>
          <a:p>
            <a:pPr indent="-336550" lvl="0" marL="457200" rtl="0" algn="l">
              <a:spcBef>
                <a:spcPts val="0"/>
              </a:spcBef>
              <a:spcAft>
                <a:spcPts val="0"/>
              </a:spcAft>
              <a:buSzPts val="1700"/>
              <a:buChar char="●"/>
            </a:pPr>
            <a:r>
              <a:rPr lang="en" sz="1700"/>
              <a:t>Radial Velocity Curve</a:t>
            </a:r>
            <a:endParaRPr sz="1700"/>
          </a:p>
          <a:p>
            <a:pPr indent="-336550" lvl="0" marL="457200" rtl="0" algn="l">
              <a:spcBef>
                <a:spcPts val="0"/>
              </a:spcBef>
              <a:spcAft>
                <a:spcPts val="0"/>
              </a:spcAft>
              <a:buSzPts val="1700"/>
              <a:buChar char="●"/>
            </a:pPr>
            <a:r>
              <a:rPr lang="en" sz="1700"/>
              <a:t>Light Profile</a:t>
            </a:r>
            <a:endParaRPr sz="1700"/>
          </a:p>
          <a:p>
            <a:pPr indent="-336550" lvl="0" marL="457200" rtl="0" algn="l">
              <a:spcBef>
                <a:spcPts val="0"/>
              </a:spcBef>
              <a:spcAft>
                <a:spcPts val="0"/>
              </a:spcAft>
              <a:buSzPts val="1700"/>
              <a:buChar char="●"/>
            </a:pPr>
            <a:r>
              <a:rPr lang="en" sz="1700"/>
              <a:t>Orbit</a:t>
            </a:r>
            <a:endParaRPr sz="1700"/>
          </a:p>
          <a:p>
            <a:pPr indent="-336550" lvl="0" marL="457200" rtl="0" algn="l">
              <a:spcBef>
                <a:spcPts val="0"/>
              </a:spcBef>
              <a:spcAft>
                <a:spcPts val="0"/>
              </a:spcAft>
              <a:buSzPts val="1700"/>
              <a:buChar char="●"/>
            </a:pPr>
            <a:r>
              <a:rPr lang="en" sz="1700"/>
              <a:t>Mesh</a:t>
            </a:r>
            <a:endParaRPr sz="1700"/>
          </a:p>
        </p:txBody>
      </p:sp>
      <p:sp>
        <p:nvSpPr>
          <p:cNvPr id="180" name="Google Shape;180;p28"/>
          <p:cNvSpPr txBox="1"/>
          <p:nvPr>
            <p:ph idx="2" type="body"/>
          </p:nvPr>
        </p:nvSpPr>
        <p:spPr>
          <a:xfrm>
            <a:off x="229075" y="1529200"/>
            <a:ext cx="3999900" cy="3076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900">
                <a:solidFill>
                  <a:srgbClr val="000000"/>
                </a:solidFill>
                <a:highlight>
                  <a:srgbClr val="FFFFFF"/>
                </a:highlight>
                <a:latin typeface="Arial"/>
                <a:ea typeface="Arial"/>
                <a:cs typeface="Arial"/>
                <a:sym typeface="Arial"/>
              </a:rPr>
              <a:t>Datasets </a:t>
            </a:r>
            <a:r>
              <a:rPr lang="en" sz="1900">
                <a:solidFill>
                  <a:srgbClr val="000000"/>
                </a:solidFill>
                <a:highlight>
                  <a:srgbClr val="FFFFFF"/>
                </a:highlight>
                <a:latin typeface="Arial"/>
                <a:ea typeface="Arial"/>
                <a:cs typeface="Arial"/>
                <a:sym typeface="Arial"/>
              </a:rPr>
              <a:t>- PHOEBE interfaces data through datasets. These datasets can contain actual observations or they can simply parametrize the forward-model observable that PHOEBE can synthesize.</a:t>
            </a:r>
            <a:endParaRPr sz="1900">
              <a:solidFill>
                <a:srgbClr val="00000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B45F06"/>
                </a:solidFill>
              </a:rPr>
              <a:t>PHOEBE Basics</a:t>
            </a:r>
            <a:endParaRPr>
              <a:solidFill>
                <a:srgbClr val="B45F06"/>
              </a:solidFill>
            </a:endParaRPr>
          </a:p>
        </p:txBody>
      </p:sp>
      <p:sp>
        <p:nvSpPr>
          <p:cNvPr id="186" name="Google Shape;186;p29"/>
          <p:cNvSpPr txBox="1"/>
          <p:nvPr>
            <p:ph idx="2" type="body"/>
          </p:nvPr>
        </p:nvSpPr>
        <p:spPr>
          <a:xfrm>
            <a:off x="229200" y="1306525"/>
            <a:ext cx="8914800" cy="3837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n" sz="1900">
                <a:solidFill>
                  <a:srgbClr val="000000"/>
                </a:solidFill>
                <a:highlight>
                  <a:srgbClr val="FFFFFF"/>
                </a:highlight>
                <a:latin typeface="Arial"/>
                <a:ea typeface="Arial"/>
                <a:cs typeface="Arial"/>
                <a:sym typeface="Arial"/>
              </a:rPr>
              <a:t>Compute</a:t>
            </a:r>
            <a:r>
              <a:rPr b="1" lang="en" sz="1900">
                <a:solidFill>
                  <a:srgbClr val="000000"/>
                </a:solidFill>
                <a:highlight>
                  <a:srgbClr val="FFFFFF"/>
                </a:highlight>
                <a:latin typeface="Arial"/>
                <a:ea typeface="Arial"/>
                <a:cs typeface="Arial"/>
                <a:sym typeface="Arial"/>
              </a:rPr>
              <a:t> </a:t>
            </a:r>
            <a:r>
              <a:rPr lang="en" sz="1900">
                <a:solidFill>
                  <a:srgbClr val="000000"/>
                </a:solidFill>
                <a:highlight>
                  <a:srgbClr val="FFFFFF"/>
                </a:highlight>
                <a:latin typeface="Arial"/>
                <a:ea typeface="Arial"/>
                <a:cs typeface="Arial"/>
                <a:sym typeface="Arial"/>
              </a:rPr>
              <a:t>- </a:t>
            </a:r>
            <a:r>
              <a:rPr lang="en" sz="1900">
                <a:solidFill>
                  <a:srgbClr val="000000"/>
                </a:solidFill>
                <a:highlight>
                  <a:srgbClr val="FFFFFF"/>
                </a:highlight>
                <a:latin typeface="Arial"/>
                <a:ea typeface="Arial"/>
                <a:cs typeface="Arial"/>
                <a:sym typeface="Arial"/>
              </a:rPr>
              <a:t>In </a:t>
            </a:r>
            <a:r>
              <a:rPr b="1" lang="en" sz="1900">
                <a:solidFill>
                  <a:srgbClr val="000000"/>
                </a:solidFill>
                <a:highlight>
                  <a:srgbClr val="FFFFFF"/>
                </a:highlight>
                <a:latin typeface="Arial"/>
                <a:ea typeface="Arial"/>
                <a:cs typeface="Arial"/>
                <a:sym typeface="Arial"/>
              </a:rPr>
              <a:t>Phoebe</a:t>
            </a:r>
            <a:r>
              <a:rPr lang="en" sz="1900">
                <a:solidFill>
                  <a:srgbClr val="000000"/>
                </a:solidFill>
                <a:highlight>
                  <a:srgbClr val="FFFFFF"/>
                </a:highlight>
                <a:latin typeface="Arial"/>
                <a:ea typeface="Arial"/>
                <a:cs typeface="Arial"/>
                <a:sym typeface="Arial"/>
              </a:rPr>
              <a:t>, </a:t>
            </a:r>
            <a:r>
              <a:rPr b="1" lang="en" sz="1900">
                <a:solidFill>
                  <a:srgbClr val="000000"/>
                </a:solidFill>
                <a:highlight>
                  <a:srgbClr val="FFFFFF"/>
                </a:highlight>
                <a:latin typeface="Arial"/>
                <a:ea typeface="Arial"/>
                <a:cs typeface="Arial"/>
                <a:sym typeface="Arial"/>
              </a:rPr>
              <a:t>Compute</a:t>
            </a:r>
            <a:r>
              <a:rPr lang="en" sz="1900">
                <a:solidFill>
                  <a:srgbClr val="000000"/>
                </a:solidFill>
                <a:highlight>
                  <a:srgbClr val="FFFFFF"/>
                </a:highlight>
                <a:latin typeface="Arial"/>
                <a:ea typeface="Arial"/>
                <a:cs typeface="Arial"/>
                <a:sym typeface="Arial"/>
              </a:rPr>
              <a:t> typically refers to the process of calculating or processing data. </a:t>
            </a:r>
            <a:r>
              <a:rPr lang="en" sz="1900">
                <a:solidFill>
                  <a:srgbClr val="000000"/>
                </a:solidFill>
                <a:highlight>
                  <a:srgbClr val="FFFFFF"/>
                </a:highlight>
                <a:latin typeface="Arial"/>
                <a:ea typeface="Arial"/>
                <a:cs typeface="Arial"/>
                <a:sym typeface="Arial"/>
              </a:rPr>
              <a:t> We can compute different types of </a:t>
            </a:r>
            <a:r>
              <a:rPr lang="en" sz="1900">
                <a:solidFill>
                  <a:srgbClr val="000000"/>
                </a:solidFill>
                <a:highlight>
                  <a:srgbClr val="FFFFFF"/>
                </a:highlight>
                <a:latin typeface="Arial"/>
                <a:ea typeface="Arial"/>
                <a:cs typeface="Arial"/>
                <a:sym typeface="Arial"/>
              </a:rPr>
              <a:t>parameters</a:t>
            </a:r>
            <a:r>
              <a:rPr lang="en" sz="1900">
                <a:solidFill>
                  <a:srgbClr val="000000"/>
                </a:solidFill>
                <a:highlight>
                  <a:srgbClr val="FFFFFF"/>
                </a:highlight>
                <a:latin typeface="Arial"/>
                <a:ea typeface="Arial"/>
                <a:cs typeface="Arial"/>
                <a:sym typeface="Arial"/>
              </a:rPr>
              <a:t> using </a:t>
            </a:r>
            <a:r>
              <a:rPr b="1" lang="en" sz="1900">
                <a:solidFill>
                  <a:srgbClr val="000000"/>
                </a:solidFill>
                <a:highlight>
                  <a:schemeClr val="lt1"/>
                </a:highlight>
                <a:latin typeface="Arial"/>
                <a:ea typeface="Arial"/>
                <a:cs typeface="Arial"/>
                <a:sym typeface="Arial"/>
              </a:rPr>
              <a:t>Compute</a:t>
            </a:r>
            <a:endParaRPr b="1" sz="1900">
              <a:solidFill>
                <a:srgbClr val="000000"/>
              </a:solidFill>
              <a:highlight>
                <a:schemeClr val="lt1"/>
              </a:highlight>
              <a:latin typeface="Arial"/>
              <a:ea typeface="Arial"/>
              <a:cs typeface="Arial"/>
              <a:sym typeface="Arial"/>
            </a:endParaRPr>
          </a:p>
          <a:p>
            <a:pPr indent="0" lvl="0" marL="0" rtl="0" algn="just">
              <a:spcBef>
                <a:spcPts val="0"/>
              </a:spcBef>
              <a:spcAft>
                <a:spcPts val="0"/>
              </a:spcAft>
              <a:buNone/>
            </a:pPr>
            <a:r>
              <a:rPr lang="en" sz="1900">
                <a:solidFill>
                  <a:srgbClr val="000000"/>
                </a:solidFill>
                <a:highlight>
                  <a:schemeClr val="lt1"/>
                </a:highlight>
                <a:latin typeface="Arial"/>
                <a:ea typeface="Arial"/>
                <a:cs typeface="Arial"/>
                <a:sym typeface="Arial"/>
              </a:rPr>
              <a:t>In </a:t>
            </a:r>
            <a:r>
              <a:rPr b="1" lang="en" sz="1900">
                <a:solidFill>
                  <a:srgbClr val="000000"/>
                </a:solidFill>
                <a:highlight>
                  <a:schemeClr val="lt1"/>
                </a:highlight>
                <a:latin typeface="Arial"/>
                <a:ea typeface="Arial"/>
                <a:cs typeface="Arial"/>
                <a:sym typeface="Arial"/>
              </a:rPr>
              <a:t>Phoebe </a:t>
            </a:r>
            <a:r>
              <a:rPr lang="en" sz="1900">
                <a:solidFill>
                  <a:srgbClr val="000000"/>
                </a:solidFill>
                <a:highlight>
                  <a:schemeClr val="lt1"/>
                </a:highlight>
                <a:latin typeface="Arial"/>
                <a:ea typeface="Arial"/>
                <a:cs typeface="Arial"/>
                <a:sym typeface="Arial"/>
              </a:rPr>
              <a:t>added datasets.</a:t>
            </a:r>
            <a:endParaRPr sz="1900">
              <a:solidFill>
                <a:srgbClr val="000000"/>
              </a:solidFill>
              <a:highlight>
                <a:schemeClr val="lt1"/>
              </a:highlight>
              <a:latin typeface="Arial"/>
              <a:ea typeface="Arial"/>
              <a:cs typeface="Arial"/>
              <a:sym typeface="Arial"/>
            </a:endParaRPr>
          </a:p>
          <a:p>
            <a:pPr indent="0" lvl="0" marL="0" rtl="0" algn="just">
              <a:spcBef>
                <a:spcPts val="0"/>
              </a:spcBef>
              <a:spcAft>
                <a:spcPts val="0"/>
              </a:spcAft>
              <a:buNone/>
            </a:pPr>
            <a:r>
              <a:t/>
            </a:r>
            <a:endParaRPr sz="1900">
              <a:solidFill>
                <a:srgbClr val="000000"/>
              </a:solidFill>
              <a:highlight>
                <a:schemeClr val="lt1"/>
              </a:highlight>
              <a:latin typeface="Arial"/>
              <a:ea typeface="Arial"/>
              <a:cs typeface="Arial"/>
              <a:sym typeface="Arial"/>
            </a:endParaRPr>
          </a:p>
          <a:p>
            <a:pPr indent="0" lvl="0" marL="0" rtl="0" algn="just">
              <a:spcBef>
                <a:spcPts val="0"/>
              </a:spcBef>
              <a:spcAft>
                <a:spcPts val="0"/>
              </a:spcAft>
              <a:buNone/>
            </a:pPr>
            <a:r>
              <a:rPr b="1" lang="en" sz="1900">
                <a:solidFill>
                  <a:srgbClr val="000000"/>
                </a:solidFill>
                <a:highlight>
                  <a:schemeClr val="lt1"/>
                </a:highlight>
                <a:latin typeface="Arial"/>
                <a:ea typeface="Arial"/>
                <a:cs typeface="Arial"/>
                <a:sym typeface="Arial"/>
              </a:rPr>
              <a:t>Times </a:t>
            </a:r>
            <a:r>
              <a:rPr lang="en" sz="1900">
                <a:solidFill>
                  <a:srgbClr val="000000"/>
                </a:solidFill>
                <a:highlight>
                  <a:schemeClr val="lt1"/>
                </a:highlight>
                <a:latin typeface="Arial"/>
                <a:ea typeface="Arial"/>
                <a:cs typeface="Arial"/>
                <a:sym typeface="Arial"/>
              </a:rPr>
              <a:t>-</a:t>
            </a:r>
            <a:r>
              <a:rPr b="1" lang="en" sz="1900">
                <a:solidFill>
                  <a:srgbClr val="000000"/>
                </a:solidFill>
                <a:highlight>
                  <a:schemeClr val="lt1"/>
                </a:highlight>
                <a:latin typeface="Arial"/>
                <a:ea typeface="Arial"/>
                <a:cs typeface="Arial"/>
                <a:sym typeface="Arial"/>
              </a:rPr>
              <a:t> </a:t>
            </a:r>
            <a:r>
              <a:rPr lang="en" sz="1900">
                <a:solidFill>
                  <a:srgbClr val="000000"/>
                </a:solidFill>
                <a:highlight>
                  <a:schemeClr val="lt1"/>
                </a:highlight>
                <a:latin typeface="Arial"/>
                <a:ea typeface="Arial"/>
                <a:cs typeface="Arial"/>
                <a:sym typeface="Arial"/>
              </a:rPr>
              <a:t>This refers to the specific moments or timestamps at which observations are made. In light curve analysis, </a:t>
            </a:r>
            <a:r>
              <a:rPr b="1" lang="en" sz="1900">
                <a:solidFill>
                  <a:srgbClr val="000000"/>
                </a:solidFill>
                <a:highlight>
                  <a:schemeClr val="lt1"/>
                </a:highlight>
                <a:latin typeface="Arial"/>
                <a:ea typeface="Arial"/>
                <a:cs typeface="Arial"/>
                <a:sym typeface="Arial"/>
              </a:rPr>
              <a:t>Times</a:t>
            </a:r>
            <a:r>
              <a:rPr lang="en" sz="1900">
                <a:solidFill>
                  <a:srgbClr val="000000"/>
                </a:solidFill>
                <a:highlight>
                  <a:schemeClr val="lt1"/>
                </a:highlight>
                <a:latin typeface="Arial"/>
                <a:ea typeface="Arial"/>
                <a:cs typeface="Arial"/>
                <a:sym typeface="Arial"/>
              </a:rPr>
              <a:t> are the x-axis values representing when the observations were recorded.</a:t>
            </a:r>
            <a:endParaRPr sz="1900">
              <a:solidFill>
                <a:srgbClr val="000000"/>
              </a:solidFill>
              <a:highlight>
                <a:schemeClr val="lt1"/>
              </a:highlight>
              <a:latin typeface="Arial"/>
              <a:ea typeface="Arial"/>
              <a:cs typeface="Arial"/>
              <a:sym typeface="Arial"/>
            </a:endParaRPr>
          </a:p>
          <a:p>
            <a:pPr indent="0" lvl="0" marL="0" rtl="0" algn="just">
              <a:spcBef>
                <a:spcPts val="0"/>
              </a:spcBef>
              <a:spcAft>
                <a:spcPts val="0"/>
              </a:spcAft>
              <a:buNone/>
            </a:pPr>
            <a:r>
              <a:t/>
            </a:r>
            <a:endParaRPr sz="1900">
              <a:solidFill>
                <a:srgbClr val="000000"/>
              </a:solidFill>
              <a:highlight>
                <a:schemeClr val="lt1"/>
              </a:highlight>
              <a:latin typeface="Arial"/>
              <a:ea typeface="Arial"/>
              <a:cs typeface="Arial"/>
              <a:sym typeface="Arial"/>
            </a:endParaRPr>
          </a:p>
          <a:p>
            <a:pPr indent="0" lvl="0" marL="0" rtl="0" algn="just">
              <a:spcBef>
                <a:spcPts val="0"/>
              </a:spcBef>
              <a:spcAft>
                <a:spcPts val="0"/>
              </a:spcAft>
              <a:buNone/>
            </a:pPr>
            <a:r>
              <a:rPr b="1" lang="en" sz="1900">
                <a:solidFill>
                  <a:srgbClr val="000000"/>
                </a:solidFill>
                <a:highlight>
                  <a:schemeClr val="lt1"/>
                </a:highlight>
                <a:latin typeface="Arial"/>
                <a:ea typeface="Arial"/>
                <a:cs typeface="Arial"/>
                <a:sym typeface="Arial"/>
              </a:rPr>
              <a:t>Phases </a:t>
            </a:r>
            <a:r>
              <a:rPr lang="en" sz="1900">
                <a:solidFill>
                  <a:srgbClr val="000000"/>
                </a:solidFill>
                <a:highlight>
                  <a:schemeClr val="lt1"/>
                </a:highlight>
                <a:latin typeface="Arial"/>
                <a:ea typeface="Arial"/>
                <a:cs typeface="Arial"/>
                <a:sym typeface="Arial"/>
              </a:rPr>
              <a:t>- </a:t>
            </a:r>
            <a:r>
              <a:rPr b="1" lang="en" sz="1900">
                <a:solidFill>
                  <a:srgbClr val="000000"/>
                </a:solidFill>
                <a:highlight>
                  <a:schemeClr val="lt1"/>
                </a:highlight>
                <a:latin typeface="Arial"/>
                <a:ea typeface="Arial"/>
                <a:cs typeface="Arial"/>
                <a:sym typeface="Arial"/>
              </a:rPr>
              <a:t>Phases</a:t>
            </a:r>
            <a:r>
              <a:rPr lang="en" sz="1900">
                <a:solidFill>
                  <a:srgbClr val="000000"/>
                </a:solidFill>
                <a:highlight>
                  <a:schemeClr val="lt1"/>
                </a:highlight>
                <a:latin typeface="Arial"/>
                <a:ea typeface="Arial"/>
                <a:cs typeface="Arial"/>
                <a:sym typeface="Arial"/>
              </a:rPr>
              <a:t> are used to represent the position within the orbital cycle of a celestial object. They are often derived from the times of observations using the orbital period of the system. </a:t>
            </a:r>
            <a:endParaRPr sz="1900">
              <a:solidFill>
                <a:srgbClr val="000000"/>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txBox="1"/>
          <p:nvPr>
            <p:ph idx="4294967295" type="title"/>
          </p:nvPr>
        </p:nvSpPr>
        <p:spPr>
          <a:xfrm>
            <a:off x="311700" y="0"/>
            <a:ext cx="85206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solidFill>
                  <a:schemeClr val="lt1"/>
                </a:solidFill>
              </a:rPr>
              <a:t>FORWARD MODELING</a:t>
            </a:r>
            <a:r>
              <a:rPr lang="en" sz="5500">
                <a:solidFill>
                  <a:schemeClr val="lt1"/>
                </a:solidFill>
                <a:highlight>
                  <a:srgbClr val="351C75"/>
                </a:highlight>
              </a:rPr>
              <a:t> </a:t>
            </a:r>
            <a:endParaRPr sz="5500">
              <a:solidFill>
                <a:schemeClr val="lt1"/>
              </a:solidFill>
              <a:highlight>
                <a:srgbClr val="351C75"/>
              </a:highlight>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0"/>
            <a:ext cx="8520600" cy="128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solidFill>
                  <a:srgbClr val="B45F06"/>
                </a:solidFill>
              </a:rPr>
              <a:t>What Is Forward Modeling?</a:t>
            </a:r>
            <a:endParaRPr b="1" sz="3300">
              <a:solidFill>
                <a:srgbClr val="B45F06"/>
              </a:solidFill>
            </a:endParaRPr>
          </a:p>
        </p:txBody>
      </p:sp>
      <p:sp>
        <p:nvSpPr>
          <p:cNvPr id="197" name="Google Shape;197;p31"/>
          <p:cNvSpPr txBox="1"/>
          <p:nvPr>
            <p:ph idx="1" type="body"/>
          </p:nvPr>
        </p:nvSpPr>
        <p:spPr>
          <a:xfrm>
            <a:off x="311700" y="1022050"/>
            <a:ext cx="3999900" cy="1060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sz="1842">
                <a:solidFill>
                  <a:srgbClr val="000000"/>
                </a:solidFill>
                <a:latin typeface="Times New Roman"/>
                <a:ea typeface="Times New Roman"/>
                <a:cs typeface="Times New Roman"/>
                <a:sym typeface="Times New Roman"/>
              </a:rPr>
              <a:t>Forward </a:t>
            </a:r>
            <a:r>
              <a:rPr lang="en" sz="1842">
                <a:solidFill>
                  <a:srgbClr val="000000"/>
                </a:solidFill>
                <a:latin typeface="Times New Roman"/>
                <a:ea typeface="Times New Roman"/>
                <a:cs typeface="Times New Roman"/>
                <a:sym typeface="Times New Roman"/>
              </a:rPr>
              <a:t>Modeling</a:t>
            </a:r>
            <a:r>
              <a:rPr lang="en" sz="1842">
                <a:solidFill>
                  <a:srgbClr val="000000"/>
                </a:solidFill>
                <a:latin typeface="Times New Roman"/>
                <a:ea typeface="Times New Roman"/>
                <a:cs typeface="Times New Roman"/>
                <a:sym typeface="Times New Roman"/>
              </a:rPr>
              <a:t> is essentially the simulation of a real-world process.</a:t>
            </a:r>
            <a:endParaRPr sz="1842">
              <a:solidFill>
                <a:srgbClr val="000000"/>
              </a:solidFill>
              <a:latin typeface="Times New Roman"/>
              <a:ea typeface="Times New Roman"/>
              <a:cs typeface="Times New Roman"/>
              <a:sym typeface="Times New Roman"/>
            </a:endParaRPr>
          </a:p>
        </p:txBody>
      </p:sp>
      <p:sp>
        <p:nvSpPr>
          <p:cNvPr id="198" name="Google Shape;198;p31"/>
          <p:cNvSpPr txBox="1"/>
          <p:nvPr>
            <p:ph idx="2" type="body"/>
          </p:nvPr>
        </p:nvSpPr>
        <p:spPr>
          <a:xfrm>
            <a:off x="311700" y="2351100"/>
            <a:ext cx="4311600" cy="92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100">
                <a:solidFill>
                  <a:srgbClr val="000000"/>
                </a:solidFill>
                <a:latin typeface="Times New Roman"/>
                <a:ea typeface="Times New Roman"/>
                <a:cs typeface="Times New Roman"/>
                <a:sym typeface="Times New Roman"/>
              </a:rPr>
              <a:t>Why is PHOEBE used for Forward Modeling of Eclipsing Binaries? </a:t>
            </a:r>
            <a:endParaRPr b="1" sz="2100">
              <a:solidFill>
                <a:srgbClr val="000000"/>
              </a:solidFill>
              <a:latin typeface="Times New Roman"/>
              <a:ea typeface="Times New Roman"/>
              <a:cs typeface="Times New Roman"/>
              <a:sym typeface="Times New Roman"/>
            </a:endParaRPr>
          </a:p>
        </p:txBody>
      </p:sp>
      <p:sp>
        <p:nvSpPr>
          <p:cNvPr id="199" name="Google Shape;199;p31"/>
          <p:cNvSpPr txBox="1"/>
          <p:nvPr/>
        </p:nvSpPr>
        <p:spPr>
          <a:xfrm>
            <a:off x="4832525" y="907275"/>
            <a:ext cx="431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Why is Forward Modeling used?</a:t>
            </a:r>
            <a:endParaRPr b="1" sz="2100">
              <a:latin typeface="Times New Roman"/>
              <a:ea typeface="Times New Roman"/>
              <a:cs typeface="Times New Roman"/>
              <a:sym typeface="Times New Roman"/>
            </a:endParaRPr>
          </a:p>
        </p:txBody>
      </p:sp>
      <p:sp>
        <p:nvSpPr>
          <p:cNvPr id="200" name="Google Shape;200;p31"/>
          <p:cNvSpPr txBox="1"/>
          <p:nvPr/>
        </p:nvSpPr>
        <p:spPr>
          <a:xfrm>
            <a:off x="4832525" y="1415175"/>
            <a:ext cx="4311600" cy="3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Forward modeling has many </a:t>
            </a:r>
            <a:r>
              <a:rPr lang="en" sz="1800">
                <a:latin typeface="Times New Roman"/>
                <a:ea typeface="Times New Roman"/>
                <a:cs typeface="Times New Roman"/>
                <a:sym typeface="Times New Roman"/>
              </a:rPr>
              <a:t>application</a:t>
            </a:r>
            <a:r>
              <a:rPr lang="en" sz="1800">
                <a:latin typeface="Times New Roman"/>
                <a:ea typeface="Times New Roman"/>
                <a:cs typeface="Times New Roman"/>
                <a:sym typeface="Times New Roman"/>
              </a:rPr>
              <a:t> such as</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understanding the relationship between causes and effects.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Testing theoretical models and </a:t>
            </a:r>
            <a:r>
              <a:rPr lang="en" sz="1800">
                <a:latin typeface="Times New Roman"/>
                <a:ea typeface="Times New Roman"/>
                <a:cs typeface="Times New Roman"/>
                <a:sym typeface="Times New Roman"/>
              </a:rPr>
              <a:t>improving</a:t>
            </a:r>
            <a:r>
              <a:rPr lang="en" sz="1800">
                <a:latin typeface="Times New Roman"/>
                <a:ea typeface="Times New Roman"/>
                <a:cs typeface="Times New Roman"/>
                <a:sym typeface="Times New Roman"/>
              </a:rPr>
              <a:t> them.</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Forecasting future events which Sometimes results in unexpected features in the observed light curve, hinting at new physical processes.</a:t>
            </a:r>
            <a:endParaRPr sz="1800">
              <a:latin typeface="Times New Roman"/>
              <a:ea typeface="Times New Roman"/>
              <a:cs typeface="Times New Roman"/>
              <a:sym typeface="Times New Roman"/>
            </a:endParaRPr>
          </a:p>
        </p:txBody>
      </p:sp>
      <p:sp>
        <p:nvSpPr>
          <p:cNvPr id="201" name="Google Shape;201;p31"/>
          <p:cNvSpPr txBox="1"/>
          <p:nvPr/>
        </p:nvSpPr>
        <p:spPr>
          <a:xfrm>
            <a:off x="311700" y="3271800"/>
            <a:ext cx="4311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highlight>
                  <a:srgbClr val="FFFFFF"/>
                </a:highlight>
                <a:latin typeface="Times New Roman"/>
                <a:ea typeface="Times New Roman"/>
                <a:cs typeface="Times New Roman"/>
                <a:sym typeface="Times New Roman"/>
              </a:rPr>
              <a:t>It provides us with a comprehensive toolkit for simulating and interpreting the</a:t>
            </a:r>
            <a:r>
              <a:rPr lang="en" sz="1800">
                <a:latin typeface="Times New Roman"/>
                <a:ea typeface="Times New Roman"/>
                <a:cs typeface="Times New Roman"/>
                <a:sym typeface="Times New Roman"/>
              </a:rPr>
              <a:t> </a:t>
            </a:r>
            <a:r>
              <a:rPr lang="en" sz="1800">
                <a:highlight>
                  <a:srgbClr val="FFFFFF"/>
                </a:highlight>
                <a:latin typeface="Times New Roman"/>
                <a:ea typeface="Times New Roman"/>
                <a:cs typeface="Times New Roman"/>
                <a:sym typeface="Times New Roman"/>
              </a:rPr>
              <a:t>complex interactions between binary star systems.</a:t>
            </a:r>
            <a:endParaRPr sz="1800">
              <a:latin typeface="Times New Roman"/>
              <a:ea typeface="Times New Roman"/>
              <a:cs typeface="Times New Roman"/>
              <a:sym typeface="Times New Roman"/>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flipH="1">
            <a:off x="0" y="0"/>
            <a:ext cx="9144016" cy="5143500"/>
          </a:xfrm>
          <a:prstGeom prst="rect">
            <a:avLst/>
          </a:prstGeom>
          <a:noFill/>
          <a:ln>
            <a:noFill/>
          </a:ln>
        </p:spPr>
      </p:pic>
      <p:sp>
        <p:nvSpPr>
          <p:cNvPr id="68" name="Google Shape;68;p14"/>
          <p:cNvSpPr txBox="1"/>
          <p:nvPr>
            <p:ph idx="4294967295" type="title"/>
          </p:nvPr>
        </p:nvSpPr>
        <p:spPr>
          <a:xfrm>
            <a:off x="311700" y="308025"/>
            <a:ext cx="8520600" cy="831300"/>
          </a:xfrm>
          <a:prstGeom prst="rect">
            <a:avLst/>
          </a:prstGeom>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5500">
                <a:solidFill>
                  <a:schemeClr val="lt1"/>
                </a:solidFill>
              </a:rPr>
              <a:t>Binary Star Systems</a:t>
            </a:r>
            <a:endParaRPr sz="5500">
              <a:solidFill>
                <a:schemeClr val="lt1"/>
              </a:solidFill>
            </a:endParaRPr>
          </a:p>
        </p:txBody>
      </p:sp>
    </p:spTree>
  </p:cSld>
  <p:clrMapOvr>
    <a:masterClrMapping/>
  </p:clrMapOvr>
  <mc:AlternateContent>
    <mc:Choice Requires="p14">
      <p:transition spd="slow" p14:dur="21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223425" y="0"/>
            <a:ext cx="8663700" cy="126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rPr>
              <a:t>Key Steps in Forward Modeling for Eclipsing Binaries</a:t>
            </a:r>
            <a:endParaRPr sz="3000">
              <a:solidFill>
                <a:srgbClr val="B45F06"/>
              </a:solidFill>
            </a:endParaRPr>
          </a:p>
        </p:txBody>
      </p:sp>
      <p:sp>
        <p:nvSpPr>
          <p:cNvPr id="207" name="Google Shape;207;p32"/>
          <p:cNvSpPr txBox="1"/>
          <p:nvPr/>
        </p:nvSpPr>
        <p:spPr>
          <a:xfrm>
            <a:off x="223425" y="2315113"/>
            <a:ext cx="1642500" cy="11544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Defining System Parameters</a:t>
            </a:r>
            <a:endParaRPr sz="2100">
              <a:solidFill>
                <a:srgbClr val="FFFFFF"/>
              </a:solidFill>
              <a:latin typeface="Roboto"/>
              <a:ea typeface="Roboto"/>
              <a:cs typeface="Roboto"/>
              <a:sym typeface="Roboto"/>
            </a:endParaRPr>
          </a:p>
        </p:txBody>
      </p:sp>
      <p:sp>
        <p:nvSpPr>
          <p:cNvPr id="208" name="Google Shape;208;p32"/>
          <p:cNvSpPr txBox="1"/>
          <p:nvPr/>
        </p:nvSpPr>
        <p:spPr>
          <a:xfrm>
            <a:off x="2568650" y="2315275"/>
            <a:ext cx="1642500" cy="11544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a:ea typeface="Roboto"/>
                <a:cs typeface="Roboto"/>
                <a:sym typeface="Roboto"/>
              </a:rPr>
              <a:t>Adding dataset</a:t>
            </a:r>
            <a:endParaRPr sz="2100">
              <a:solidFill>
                <a:schemeClr val="lt1"/>
              </a:solidFill>
              <a:latin typeface="Roboto"/>
              <a:ea typeface="Roboto"/>
              <a:cs typeface="Roboto"/>
              <a:sym typeface="Roboto"/>
            </a:endParaRPr>
          </a:p>
        </p:txBody>
      </p:sp>
      <p:sp>
        <p:nvSpPr>
          <p:cNvPr id="209" name="Google Shape;209;p32"/>
          <p:cNvSpPr txBox="1"/>
          <p:nvPr/>
        </p:nvSpPr>
        <p:spPr>
          <a:xfrm>
            <a:off x="4977475" y="2307450"/>
            <a:ext cx="1642500" cy="11544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a:ea typeface="Roboto"/>
                <a:cs typeface="Roboto"/>
                <a:sym typeface="Roboto"/>
              </a:rPr>
              <a:t>Computing </a:t>
            </a:r>
            <a:endParaRPr sz="2100">
              <a:solidFill>
                <a:schemeClr val="lt1"/>
              </a:solidFill>
              <a:latin typeface="Roboto"/>
              <a:ea typeface="Roboto"/>
              <a:cs typeface="Roboto"/>
              <a:sym typeface="Roboto"/>
            </a:endParaRPr>
          </a:p>
        </p:txBody>
      </p:sp>
      <p:sp>
        <p:nvSpPr>
          <p:cNvPr id="210" name="Google Shape;210;p32"/>
          <p:cNvSpPr txBox="1"/>
          <p:nvPr/>
        </p:nvSpPr>
        <p:spPr>
          <a:xfrm>
            <a:off x="7244700" y="2307450"/>
            <a:ext cx="1642500" cy="1154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a:ea typeface="Roboto"/>
                <a:cs typeface="Roboto"/>
                <a:sym typeface="Roboto"/>
              </a:rPr>
              <a:t>Plotting</a:t>
            </a:r>
            <a:r>
              <a:rPr lang="en" sz="2100">
                <a:solidFill>
                  <a:schemeClr val="lt1"/>
                </a:solidFill>
                <a:latin typeface="Roboto"/>
                <a:ea typeface="Roboto"/>
                <a:cs typeface="Roboto"/>
                <a:sym typeface="Roboto"/>
              </a:rPr>
              <a:t> </a:t>
            </a:r>
            <a:endParaRPr sz="2100">
              <a:solidFill>
                <a:schemeClr val="lt1"/>
              </a:solidFill>
              <a:latin typeface="Roboto"/>
              <a:ea typeface="Roboto"/>
              <a:cs typeface="Roboto"/>
              <a:sym typeface="Roboto"/>
            </a:endParaRPr>
          </a:p>
        </p:txBody>
      </p:sp>
      <p:sp>
        <p:nvSpPr>
          <p:cNvPr id="211" name="Google Shape;211;p32"/>
          <p:cNvSpPr txBox="1"/>
          <p:nvPr/>
        </p:nvSpPr>
        <p:spPr>
          <a:xfrm>
            <a:off x="223425" y="1269000"/>
            <a:ext cx="16425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Orbital Elements </a:t>
            </a:r>
            <a:endParaRPr sz="1500">
              <a:latin typeface="Roboto"/>
              <a:ea typeface="Roboto"/>
              <a:cs typeface="Roboto"/>
              <a:sym typeface="Roboto"/>
            </a:endParaRPr>
          </a:p>
        </p:txBody>
      </p:sp>
      <p:sp>
        <p:nvSpPr>
          <p:cNvPr id="212" name="Google Shape;212;p32"/>
          <p:cNvSpPr txBox="1"/>
          <p:nvPr/>
        </p:nvSpPr>
        <p:spPr>
          <a:xfrm>
            <a:off x="280725" y="3923325"/>
            <a:ext cx="15279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Parameters of the stars</a:t>
            </a:r>
            <a:endParaRPr sz="1500">
              <a:latin typeface="Roboto"/>
              <a:ea typeface="Roboto"/>
              <a:cs typeface="Roboto"/>
              <a:sym typeface="Roboto"/>
            </a:endParaRPr>
          </a:p>
        </p:txBody>
      </p:sp>
      <p:sp>
        <p:nvSpPr>
          <p:cNvPr id="213" name="Google Shape;213;p32"/>
          <p:cNvSpPr txBox="1"/>
          <p:nvPr/>
        </p:nvSpPr>
        <p:spPr>
          <a:xfrm>
            <a:off x="2625950" y="1269000"/>
            <a:ext cx="15279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Light Curve Dataset</a:t>
            </a:r>
            <a:endParaRPr sz="1500">
              <a:latin typeface="Roboto"/>
              <a:ea typeface="Roboto"/>
              <a:cs typeface="Roboto"/>
              <a:sym typeface="Roboto"/>
            </a:endParaRPr>
          </a:p>
        </p:txBody>
      </p:sp>
      <p:sp>
        <p:nvSpPr>
          <p:cNvPr id="214" name="Google Shape;214;p32"/>
          <p:cNvSpPr txBox="1"/>
          <p:nvPr/>
        </p:nvSpPr>
        <p:spPr>
          <a:xfrm>
            <a:off x="2664950" y="3984625"/>
            <a:ext cx="14499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Radial V</a:t>
            </a:r>
            <a:r>
              <a:rPr lang="en" sz="1500">
                <a:latin typeface="Roboto"/>
                <a:ea typeface="Roboto"/>
                <a:cs typeface="Roboto"/>
                <a:sym typeface="Roboto"/>
              </a:rPr>
              <a:t>elocity</a:t>
            </a:r>
            <a:endParaRPr sz="1500">
              <a:latin typeface="Roboto"/>
              <a:ea typeface="Roboto"/>
              <a:cs typeface="Roboto"/>
              <a:sym typeface="Roboto"/>
            </a:endParaRPr>
          </a:p>
          <a:p>
            <a:pPr indent="0" lvl="0" marL="0" rtl="0" algn="ctr">
              <a:spcBef>
                <a:spcPts val="0"/>
              </a:spcBef>
              <a:spcAft>
                <a:spcPts val="0"/>
              </a:spcAft>
              <a:buNone/>
            </a:pPr>
            <a:r>
              <a:rPr lang="en" sz="1500">
                <a:latin typeface="Roboto"/>
                <a:ea typeface="Roboto"/>
                <a:cs typeface="Roboto"/>
                <a:sym typeface="Roboto"/>
              </a:rPr>
              <a:t>Dataset</a:t>
            </a:r>
            <a:endParaRPr sz="1500">
              <a:latin typeface="Roboto"/>
              <a:ea typeface="Roboto"/>
              <a:cs typeface="Roboto"/>
              <a:sym typeface="Roboto"/>
            </a:endParaRPr>
          </a:p>
        </p:txBody>
      </p:sp>
      <p:sp>
        <p:nvSpPr>
          <p:cNvPr id="215" name="Google Shape;215;p32"/>
          <p:cNvSpPr txBox="1"/>
          <p:nvPr/>
        </p:nvSpPr>
        <p:spPr>
          <a:xfrm>
            <a:off x="5034775" y="1269000"/>
            <a:ext cx="15279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Faster , less </a:t>
            </a:r>
            <a:r>
              <a:rPr lang="en" sz="1500">
                <a:latin typeface="Roboto"/>
                <a:ea typeface="Roboto"/>
                <a:cs typeface="Roboto"/>
                <a:sym typeface="Roboto"/>
              </a:rPr>
              <a:t>accurate</a:t>
            </a:r>
            <a:r>
              <a:rPr lang="en" sz="1500">
                <a:latin typeface="Roboto"/>
                <a:ea typeface="Roboto"/>
                <a:cs typeface="Roboto"/>
                <a:sym typeface="Roboto"/>
              </a:rPr>
              <a:t> model </a:t>
            </a:r>
            <a:endParaRPr sz="1500">
              <a:latin typeface="Roboto"/>
              <a:ea typeface="Roboto"/>
              <a:cs typeface="Roboto"/>
              <a:sym typeface="Roboto"/>
            </a:endParaRPr>
          </a:p>
        </p:txBody>
      </p:sp>
      <p:sp>
        <p:nvSpPr>
          <p:cNvPr id="216" name="Google Shape;216;p32"/>
          <p:cNvSpPr txBox="1"/>
          <p:nvPr/>
        </p:nvSpPr>
        <p:spPr>
          <a:xfrm>
            <a:off x="5010925" y="3984625"/>
            <a:ext cx="15915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Slower, more accurate model </a:t>
            </a:r>
            <a:endParaRPr sz="1500">
              <a:latin typeface="Roboto"/>
              <a:ea typeface="Roboto"/>
              <a:cs typeface="Roboto"/>
              <a:sym typeface="Roboto"/>
            </a:endParaRPr>
          </a:p>
        </p:txBody>
      </p:sp>
      <p:sp>
        <p:nvSpPr>
          <p:cNvPr id="217" name="Google Shape;217;p32"/>
          <p:cNvSpPr txBox="1"/>
          <p:nvPr/>
        </p:nvSpPr>
        <p:spPr>
          <a:xfrm>
            <a:off x="7341000" y="1269000"/>
            <a:ext cx="14499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Light curve </a:t>
            </a:r>
            <a:endParaRPr sz="1500">
              <a:latin typeface="Roboto"/>
              <a:ea typeface="Roboto"/>
              <a:cs typeface="Roboto"/>
              <a:sym typeface="Roboto"/>
            </a:endParaRPr>
          </a:p>
        </p:txBody>
      </p:sp>
      <p:sp>
        <p:nvSpPr>
          <p:cNvPr id="218" name="Google Shape;218;p32"/>
          <p:cNvSpPr txBox="1"/>
          <p:nvPr/>
        </p:nvSpPr>
        <p:spPr>
          <a:xfrm>
            <a:off x="7995000" y="3984625"/>
            <a:ext cx="11490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Mesh </a:t>
            </a:r>
            <a:endParaRPr sz="1500">
              <a:latin typeface="Roboto"/>
              <a:ea typeface="Roboto"/>
              <a:cs typeface="Roboto"/>
              <a:sym typeface="Roboto"/>
            </a:endParaRPr>
          </a:p>
        </p:txBody>
      </p:sp>
      <p:cxnSp>
        <p:nvCxnSpPr>
          <p:cNvPr id="219" name="Google Shape;219;p32"/>
          <p:cNvCxnSpPr>
            <a:stCxn id="207" idx="3"/>
            <a:endCxn id="208" idx="1"/>
          </p:cNvCxnSpPr>
          <p:nvPr/>
        </p:nvCxnSpPr>
        <p:spPr>
          <a:xfrm>
            <a:off x="1865925" y="2892313"/>
            <a:ext cx="702600" cy="300"/>
          </a:xfrm>
          <a:prstGeom prst="straightConnector1">
            <a:avLst/>
          </a:prstGeom>
          <a:noFill/>
          <a:ln cap="flat" cmpd="sng" w="38100">
            <a:solidFill>
              <a:schemeClr val="dk2"/>
            </a:solidFill>
            <a:prstDash val="solid"/>
            <a:round/>
            <a:headEnd len="med" w="med" type="none"/>
            <a:tailEnd len="med" w="med" type="stealth"/>
          </a:ln>
        </p:spPr>
      </p:cxnSp>
      <p:cxnSp>
        <p:nvCxnSpPr>
          <p:cNvPr id="220" name="Google Shape;220;p32"/>
          <p:cNvCxnSpPr>
            <a:stCxn id="208" idx="3"/>
            <a:endCxn id="209" idx="1"/>
          </p:cNvCxnSpPr>
          <p:nvPr/>
        </p:nvCxnSpPr>
        <p:spPr>
          <a:xfrm flipH="1" rot="10800000">
            <a:off x="4211150" y="2884675"/>
            <a:ext cx="766200" cy="7800"/>
          </a:xfrm>
          <a:prstGeom prst="straightConnector1">
            <a:avLst/>
          </a:prstGeom>
          <a:noFill/>
          <a:ln cap="flat" cmpd="sng" w="38100">
            <a:solidFill>
              <a:schemeClr val="dk2"/>
            </a:solidFill>
            <a:prstDash val="solid"/>
            <a:round/>
            <a:headEnd len="med" w="med" type="none"/>
            <a:tailEnd len="med" w="med" type="stealth"/>
          </a:ln>
        </p:spPr>
      </p:cxnSp>
      <p:cxnSp>
        <p:nvCxnSpPr>
          <p:cNvPr id="221" name="Google Shape;221;p32"/>
          <p:cNvCxnSpPr>
            <a:stCxn id="209" idx="3"/>
            <a:endCxn id="210" idx="1"/>
          </p:cNvCxnSpPr>
          <p:nvPr/>
        </p:nvCxnSpPr>
        <p:spPr>
          <a:xfrm>
            <a:off x="6619975" y="2884650"/>
            <a:ext cx="624600" cy="0"/>
          </a:xfrm>
          <a:prstGeom prst="straightConnector1">
            <a:avLst/>
          </a:prstGeom>
          <a:noFill/>
          <a:ln cap="flat" cmpd="sng" w="38100">
            <a:solidFill>
              <a:schemeClr val="dk2"/>
            </a:solidFill>
            <a:prstDash val="solid"/>
            <a:round/>
            <a:headEnd len="med" w="med" type="none"/>
            <a:tailEnd len="med" w="med" type="stealth"/>
          </a:ln>
        </p:spPr>
      </p:cxnSp>
      <p:cxnSp>
        <p:nvCxnSpPr>
          <p:cNvPr id="222" name="Google Shape;222;p32"/>
          <p:cNvCxnSpPr>
            <a:stCxn id="211" idx="2"/>
            <a:endCxn id="207" idx="0"/>
          </p:cNvCxnSpPr>
          <p:nvPr/>
        </p:nvCxnSpPr>
        <p:spPr>
          <a:xfrm>
            <a:off x="1044675" y="1684500"/>
            <a:ext cx="0" cy="6306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32"/>
          <p:cNvCxnSpPr>
            <a:stCxn id="212" idx="0"/>
            <a:endCxn id="207" idx="2"/>
          </p:cNvCxnSpPr>
          <p:nvPr/>
        </p:nvCxnSpPr>
        <p:spPr>
          <a:xfrm rot="10800000">
            <a:off x="1044675" y="3469425"/>
            <a:ext cx="0" cy="4539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32"/>
          <p:cNvCxnSpPr>
            <a:stCxn id="213" idx="2"/>
            <a:endCxn id="208" idx="0"/>
          </p:cNvCxnSpPr>
          <p:nvPr/>
        </p:nvCxnSpPr>
        <p:spPr>
          <a:xfrm>
            <a:off x="3389900" y="1915500"/>
            <a:ext cx="0" cy="3999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32"/>
          <p:cNvCxnSpPr>
            <a:stCxn id="214" idx="0"/>
            <a:endCxn id="208" idx="2"/>
          </p:cNvCxnSpPr>
          <p:nvPr/>
        </p:nvCxnSpPr>
        <p:spPr>
          <a:xfrm rot="10800000">
            <a:off x="3389900" y="3469825"/>
            <a:ext cx="0" cy="5148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32"/>
          <p:cNvCxnSpPr>
            <a:stCxn id="215" idx="2"/>
            <a:endCxn id="209" idx="0"/>
          </p:cNvCxnSpPr>
          <p:nvPr/>
        </p:nvCxnSpPr>
        <p:spPr>
          <a:xfrm>
            <a:off x="5798725" y="1915500"/>
            <a:ext cx="0" cy="3921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32"/>
          <p:cNvCxnSpPr>
            <a:stCxn id="216" idx="0"/>
            <a:endCxn id="209" idx="2"/>
          </p:cNvCxnSpPr>
          <p:nvPr/>
        </p:nvCxnSpPr>
        <p:spPr>
          <a:xfrm rot="10800000">
            <a:off x="5798875" y="3461725"/>
            <a:ext cx="7800" cy="5229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32"/>
          <p:cNvCxnSpPr>
            <a:stCxn id="217" idx="2"/>
            <a:endCxn id="210" idx="0"/>
          </p:cNvCxnSpPr>
          <p:nvPr/>
        </p:nvCxnSpPr>
        <p:spPr>
          <a:xfrm>
            <a:off x="8065950" y="1684500"/>
            <a:ext cx="0" cy="6231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2"/>
          <p:cNvSpPr txBox="1"/>
          <p:nvPr/>
        </p:nvSpPr>
        <p:spPr>
          <a:xfrm>
            <a:off x="6562675" y="3984625"/>
            <a:ext cx="1642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a:ea typeface="Roboto"/>
                <a:cs typeface="Roboto"/>
                <a:sym typeface="Roboto"/>
              </a:rPr>
              <a:t>Radial </a:t>
            </a:r>
            <a:endParaRPr sz="1500">
              <a:latin typeface="Roboto"/>
              <a:ea typeface="Roboto"/>
              <a:cs typeface="Roboto"/>
              <a:sym typeface="Roboto"/>
            </a:endParaRPr>
          </a:p>
          <a:p>
            <a:pPr indent="0" lvl="0" marL="0" rtl="0" algn="ctr">
              <a:spcBef>
                <a:spcPts val="0"/>
              </a:spcBef>
              <a:spcAft>
                <a:spcPts val="0"/>
              </a:spcAft>
              <a:buNone/>
            </a:pPr>
            <a:r>
              <a:rPr lang="en" sz="1500">
                <a:latin typeface="Roboto"/>
                <a:ea typeface="Roboto"/>
                <a:cs typeface="Roboto"/>
                <a:sym typeface="Roboto"/>
              </a:rPr>
              <a:t>Velocity</a:t>
            </a:r>
            <a:endParaRPr sz="1500">
              <a:latin typeface="Roboto"/>
              <a:ea typeface="Roboto"/>
              <a:cs typeface="Roboto"/>
              <a:sym typeface="Roboto"/>
            </a:endParaRPr>
          </a:p>
        </p:txBody>
      </p:sp>
      <p:cxnSp>
        <p:nvCxnSpPr>
          <p:cNvPr id="230" name="Google Shape;230;p32"/>
          <p:cNvCxnSpPr>
            <a:stCxn id="229" idx="0"/>
            <a:endCxn id="210" idx="2"/>
          </p:cNvCxnSpPr>
          <p:nvPr/>
        </p:nvCxnSpPr>
        <p:spPr>
          <a:xfrm flipH="1" rot="10800000">
            <a:off x="7383925" y="3461725"/>
            <a:ext cx="681900" cy="5229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32"/>
          <p:cNvCxnSpPr>
            <a:stCxn id="218" idx="0"/>
            <a:endCxn id="210" idx="2"/>
          </p:cNvCxnSpPr>
          <p:nvPr/>
        </p:nvCxnSpPr>
        <p:spPr>
          <a:xfrm rot="10800000">
            <a:off x="8066100" y="3461725"/>
            <a:ext cx="503400" cy="52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3"/>
          <p:cNvSpPr txBox="1"/>
          <p:nvPr/>
        </p:nvSpPr>
        <p:spPr>
          <a:xfrm>
            <a:off x="0" y="507900"/>
            <a:ext cx="457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&gt;&gt;&gt; import phoebe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&gt;&gt;&gt; b = phoebe.default_binary()</a:t>
            </a:r>
            <a:endParaRPr sz="1800">
              <a:latin typeface="Times New Roman"/>
              <a:ea typeface="Times New Roman"/>
              <a:cs typeface="Times New Roman"/>
              <a:sym typeface="Times New Roman"/>
            </a:endParaRPr>
          </a:p>
        </p:txBody>
      </p:sp>
      <p:sp>
        <p:nvSpPr>
          <p:cNvPr id="237" name="Google Shape;237;p33"/>
          <p:cNvSpPr txBox="1"/>
          <p:nvPr/>
        </p:nvSpPr>
        <p:spPr>
          <a:xfrm>
            <a:off x="0" y="0"/>
            <a:ext cx="457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Initial</a:t>
            </a:r>
            <a:r>
              <a:rPr b="1" lang="en" sz="2100">
                <a:latin typeface="Roboto"/>
                <a:ea typeface="Roboto"/>
                <a:cs typeface="Roboto"/>
                <a:sym typeface="Roboto"/>
              </a:rPr>
              <a:t> setup</a:t>
            </a:r>
            <a:endParaRPr b="1" sz="2100">
              <a:latin typeface="Roboto"/>
              <a:ea typeface="Roboto"/>
              <a:cs typeface="Roboto"/>
              <a:sym typeface="Roboto"/>
            </a:endParaRPr>
          </a:p>
        </p:txBody>
      </p:sp>
      <p:sp>
        <p:nvSpPr>
          <p:cNvPr id="238" name="Google Shape;238;p33"/>
          <p:cNvSpPr txBox="1"/>
          <p:nvPr/>
        </p:nvSpPr>
        <p:spPr>
          <a:xfrm>
            <a:off x="0" y="1246800"/>
            <a:ext cx="457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Defining System Parameters</a:t>
            </a:r>
            <a:endParaRPr b="1" sz="2100">
              <a:latin typeface="Roboto"/>
              <a:ea typeface="Roboto"/>
              <a:cs typeface="Roboto"/>
              <a:sym typeface="Roboto"/>
            </a:endParaRPr>
          </a:p>
        </p:txBody>
      </p:sp>
      <p:sp>
        <p:nvSpPr>
          <p:cNvPr id="239" name="Google Shape;239;p33"/>
          <p:cNvSpPr txBox="1"/>
          <p:nvPr/>
        </p:nvSpPr>
        <p:spPr>
          <a:xfrm>
            <a:off x="0" y="1754700"/>
            <a:ext cx="457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&gt;&gt;&gt;b.set_value() </a:t>
            </a:r>
            <a:endParaRPr sz="1800">
              <a:latin typeface="Roboto"/>
              <a:ea typeface="Roboto"/>
              <a:cs typeface="Roboto"/>
              <a:sym typeface="Roboto"/>
            </a:endParaRPr>
          </a:p>
        </p:txBody>
      </p:sp>
      <p:sp>
        <p:nvSpPr>
          <p:cNvPr id="240" name="Google Shape;240;p33"/>
          <p:cNvSpPr txBox="1"/>
          <p:nvPr/>
        </p:nvSpPr>
        <p:spPr>
          <a:xfrm>
            <a:off x="0" y="2216400"/>
            <a:ext cx="457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Adding dataset</a:t>
            </a:r>
            <a:endParaRPr b="1" sz="2100">
              <a:latin typeface="Roboto"/>
              <a:ea typeface="Roboto"/>
              <a:cs typeface="Roboto"/>
              <a:sym typeface="Roboto"/>
            </a:endParaRPr>
          </a:p>
        </p:txBody>
      </p:sp>
      <p:sp>
        <p:nvSpPr>
          <p:cNvPr id="241" name="Google Shape;241;p33"/>
          <p:cNvSpPr txBox="1"/>
          <p:nvPr/>
        </p:nvSpPr>
        <p:spPr>
          <a:xfrm>
            <a:off x="0" y="2724300"/>
            <a:ext cx="518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&gt;&gt;&gt;b.add_dataset()</a:t>
            </a:r>
            <a:endParaRPr sz="1800">
              <a:latin typeface="Roboto"/>
              <a:ea typeface="Roboto"/>
              <a:cs typeface="Roboto"/>
              <a:sym typeface="Roboto"/>
            </a:endParaRPr>
          </a:p>
        </p:txBody>
      </p:sp>
      <p:sp>
        <p:nvSpPr>
          <p:cNvPr id="242" name="Google Shape;242;p33"/>
          <p:cNvSpPr txBox="1"/>
          <p:nvPr/>
        </p:nvSpPr>
        <p:spPr>
          <a:xfrm>
            <a:off x="0" y="3186000"/>
            <a:ext cx="457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Computing</a:t>
            </a:r>
            <a:endParaRPr b="1" sz="2100">
              <a:latin typeface="Roboto"/>
              <a:ea typeface="Roboto"/>
              <a:cs typeface="Roboto"/>
              <a:sym typeface="Roboto"/>
            </a:endParaRPr>
          </a:p>
        </p:txBody>
      </p:sp>
      <p:sp>
        <p:nvSpPr>
          <p:cNvPr id="243" name="Google Shape;243;p33"/>
          <p:cNvSpPr txBox="1"/>
          <p:nvPr/>
        </p:nvSpPr>
        <p:spPr>
          <a:xfrm>
            <a:off x="0" y="3693900"/>
            <a:ext cx="518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&gt;&gt;&gt;b.run_compute()</a:t>
            </a:r>
            <a:endParaRPr sz="1800">
              <a:latin typeface="Roboto"/>
              <a:ea typeface="Roboto"/>
              <a:cs typeface="Roboto"/>
              <a:sym typeface="Roboto"/>
            </a:endParaRPr>
          </a:p>
        </p:txBody>
      </p:sp>
      <p:sp>
        <p:nvSpPr>
          <p:cNvPr id="244" name="Google Shape;244;p33"/>
          <p:cNvSpPr txBox="1"/>
          <p:nvPr/>
        </p:nvSpPr>
        <p:spPr>
          <a:xfrm>
            <a:off x="0" y="4155600"/>
            <a:ext cx="457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oboto"/>
                <a:ea typeface="Roboto"/>
                <a:cs typeface="Roboto"/>
                <a:sym typeface="Roboto"/>
              </a:rPr>
              <a:t>Plotting</a:t>
            </a:r>
            <a:endParaRPr b="1" sz="2100">
              <a:latin typeface="Roboto"/>
              <a:ea typeface="Roboto"/>
              <a:cs typeface="Roboto"/>
              <a:sym typeface="Roboto"/>
            </a:endParaRPr>
          </a:p>
        </p:txBody>
      </p:sp>
      <p:sp>
        <p:nvSpPr>
          <p:cNvPr id="245" name="Google Shape;245;p33"/>
          <p:cNvSpPr txBox="1"/>
          <p:nvPr/>
        </p:nvSpPr>
        <p:spPr>
          <a:xfrm>
            <a:off x="0" y="4663500"/>
            <a:ext cx="555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&gt;&gt;&gt;afig, mplfig = b.plot(show=True)</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solidFill>
                  <a:srgbClr val="B45F06"/>
                </a:solidFill>
              </a:rPr>
              <a:t>Inverse Problem </a:t>
            </a:r>
            <a:endParaRPr sz="5600">
              <a:solidFill>
                <a:srgbClr val="B45F06"/>
              </a:solidFill>
            </a:endParaRPr>
          </a:p>
        </p:txBody>
      </p:sp>
      <p:sp>
        <p:nvSpPr>
          <p:cNvPr id="251" name="Google Shape;251;p34"/>
          <p:cNvSpPr txBox="1"/>
          <p:nvPr>
            <p:ph idx="4294967295" type="subTitle"/>
          </p:nvPr>
        </p:nvSpPr>
        <p:spPr>
          <a:xfrm>
            <a:off x="311700" y="1661075"/>
            <a:ext cx="1463100" cy="518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lnSpc>
                <a:spcPct val="90000"/>
              </a:lnSpc>
              <a:spcBef>
                <a:spcPts val="1200"/>
              </a:spcBef>
              <a:spcAft>
                <a:spcPts val="1200"/>
              </a:spcAft>
              <a:buNone/>
            </a:pP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358900"/>
            <a:ext cx="8498100" cy="8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700">
                <a:solidFill>
                  <a:srgbClr val="B45F06"/>
                </a:solidFill>
              </a:rPr>
              <a:t>What is an Inverse Problem ?</a:t>
            </a:r>
            <a:endParaRPr b="1" sz="3700">
              <a:latin typeface="Times New Roman"/>
              <a:ea typeface="Times New Roman"/>
              <a:cs typeface="Times New Roman"/>
              <a:sym typeface="Times New Roman"/>
            </a:endParaRPr>
          </a:p>
        </p:txBody>
      </p:sp>
      <p:sp>
        <p:nvSpPr>
          <p:cNvPr id="257" name="Google Shape;257;p35"/>
          <p:cNvSpPr txBox="1"/>
          <p:nvPr/>
        </p:nvSpPr>
        <p:spPr>
          <a:xfrm>
            <a:off x="557975" y="1582625"/>
            <a:ext cx="7879800" cy="13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In the context of Eclipsing Binaries, inverse problem involves determining the underlying orbital parameters and stellar parameters based on the observational data, in the form of light and radial </a:t>
            </a:r>
            <a:r>
              <a:rPr lang="en" sz="2000">
                <a:latin typeface="Times New Roman"/>
                <a:ea typeface="Times New Roman"/>
                <a:cs typeface="Times New Roman"/>
                <a:sym typeface="Times New Roman"/>
              </a:rPr>
              <a:t>velocity</a:t>
            </a:r>
            <a:r>
              <a:rPr lang="en" sz="2000">
                <a:latin typeface="Times New Roman"/>
                <a:ea typeface="Times New Roman"/>
                <a:cs typeface="Times New Roman"/>
                <a:sym typeface="Times New Roman"/>
              </a:rPr>
              <a:t> curves.</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258" name="Google Shape;258;p35"/>
          <p:cNvSpPr txBox="1"/>
          <p:nvPr/>
        </p:nvSpPr>
        <p:spPr>
          <a:xfrm>
            <a:off x="619500" y="3035600"/>
            <a:ext cx="7545600" cy="12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​​Fitting EBs, is anything but straightforward, and the root cause of that is the </a:t>
            </a:r>
            <a:r>
              <a:rPr b="1" lang="en" sz="2000">
                <a:solidFill>
                  <a:schemeClr val="dk1"/>
                </a:solidFill>
                <a:latin typeface="Times New Roman"/>
                <a:ea typeface="Times New Roman"/>
                <a:cs typeface="Times New Roman"/>
                <a:sym typeface="Times New Roman"/>
              </a:rPr>
              <a:t>complexity of the parameter space</a:t>
            </a:r>
            <a:endParaRPr sz="13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253725" y="307550"/>
            <a:ext cx="8520600" cy="62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B45F06"/>
                </a:solidFill>
              </a:rPr>
              <a:t>Merit Function</a:t>
            </a:r>
            <a:endParaRPr b="1" sz="3200">
              <a:solidFill>
                <a:srgbClr val="B45F06"/>
              </a:solidFill>
            </a:endParaRPr>
          </a:p>
        </p:txBody>
      </p:sp>
      <p:pic>
        <p:nvPicPr>
          <p:cNvPr descr="{&quot;mathml&quot;:&quot;&lt;math style=\&quot;font-family:Times New Roman;font-size:18px;\&quot; xmlns=\&quot;http://www.w3.org/1998/Math/MathML\&quot;&gt;&lt;mstyle mathsize=\&quot;18px\&quot;&gt;&lt;mo&gt;&amp;#xA0;&lt;/mo&gt;&lt;mo&gt;&amp;#xA0;&lt;/mo&gt;&lt;mo&gt;&amp;#xA0;&lt;/mo&gt;&lt;mo&gt;&amp;#xA0;&lt;/mo&gt;&lt;mo&gt;&amp;#xA0;&lt;/mo&gt;&lt;mi&gt;c&lt;/mi&gt;&lt;mi&gt;h&lt;/mi&gt;&lt;mi&gt;i&lt;/mi&gt;&lt;mo&gt;-&lt;/mo&gt;&lt;mi&gt;s&lt;/mi&gt;&lt;mi&gt;q&lt;/mi&gt;&lt;mi&gt;u&lt;/mi&gt;&lt;mi&gt;a&lt;/mi&gt;&lt;mi&gt;r&lt;/mi&gt;&lt;mi&gt;e&lt;/mi&gt;&lt;mi&gt;d&lt;/mi&gt;&lt;mo&gt;:&lt;/mo&gt;&lt;mo&gt;&amp;#xA0;&lt;/mo&gt;&lt;mo&gt;&amp;#xA0;&lt;/mo&gt;&lt;mo&gt;&amp;#xA0;&lt;/mo&gt;&lt;mo&gt;&amp;#xA0;&lt;/mo&gt;&lt;mo&gt;&amp;#xA0;&lt;/mo&gt;&lt;mo&gt;&amp;#xA0;&lt;/mo&gt;&lt;msup&gt;&lt;mi&gt;&amp;#x3C7;&lt;/mi&gt;&lt;mn&gt;2&lt;/mn&gt;&lt;/msup&gt;&lt;mo&gt;&amp;#xA0;&lt;/mo&gt;&lt;mo&gt;=&lt;/mo&gt;&lt;mo&gt;&amp;#xA0;&lt;/mo&gt;&lt;munder&gt;&lt;mo&gt;&amp;#x2211;&lt;/mo&gt;&lt;mrow&gt;&lt;mi&gt;d&lt;/mi&gt;&lt;mi&gt;a&lt;/mi&gt;&lt;mi&gt;t&lt;/mi&gt;&lt;mi&gt;a&lt;/mi&gt;&lt;mi&gt;s&lt;/mi&gt;&lt;mi&gt;e&lt;/mi&gt;&lt;mi&gt;t&lt;/mi&gt;&lt;mi&gt;s&lt;/mi&gt;&lt;/mrow&gt;&lt;/munder&gt;&lt;mo&gt;&amp;#xA0;&lt;/mo&gt;&lt;munder&gt;&lt;mo&gt;&amp;#x2211;&lt;/mo&gt;&lt;mi&gt;k&lt;/mi&gt;&lt;/munder&gt;&lt;mo&gt;&amp;#xA0;&lt;/mo&gt;&lt;mfenced open=\&quot;{\&quot; close=\&quot;}\&quot;&gt;&lt;mrow&gt;&lt;mfrac&gt;&lt;msup&gt;&lt;mfenced&gt;&lt;mrow&gt;&lt;msup&gt;&lt;msub&gt;&lt;mi&gt;y&lt;/mi&gt;&lt;mi&gt;k&lt;/mi&gt;&lt;/msub&gt;&lt;mi&gt;o&lt;/mi&gt;&lt;/msup&gt;&lt;mo&gt;&amp;#xA0;&lt;/mo&gt;&lt;mo&gt;-&lt;/mo&gt;&lt;mo&gt;&amp;#xA0;&lt;/mo&gt;&lt;msup&gt;&lt;msub&gt;&lt;mi&gt;y&lt;/mi&gt;&lt;mi&gt;k&lt;/mi&gt;&lt;/msub&gt;&lt;mi&gt;m&lt;/mi&gt;&lt;/msup&gt;&lt;/mrow&gt;&lt;/mfenced&gt;&lt;mn&gt;2&lt;/mn&gt;&lt;/msup&gt;&lt;msub&gt;&lt;msup&gt;&lt;mi&gt;&amp;#x3C3;&lt;/mi&gt;&lt;mn&gt;2&lt;/mn&gt;&lt;/msup&gt;&lt;mi&gt;k&lt;/mi&gt;&lt;/msub&gt;&lt;/mfrac&gt;&lt;mo&gt;&amp;#xA0;&lt;/mo&gt;&lt;mo&gt;+&lt;/mo&gt;&lt;mo&gt;&amp;#xA0;&lt;/mo&gt;&lt;mi&gt;ln&lt;/mi&gt;&lt;mfenced&gt;&lt;mrow&gt;&lt;mn&gt;2&lt;/mn&gt;&lt;mi&gt;&amp;#x3C0;&lt;/mi&gt;&lt;msup&gt;&lt;msub&gt;&lt;mi&gt;&amp;#x3C3;&lt;/mi&gt;&lt;mi&gt;k&lt;/mi&gt;&lt;/msub&gt;&lt;mn&gt;2&lt;/mn&gt;&lt;/msup&gt;&lt;/mrow&gt;&lt;/mfenced&gt;&lt;/mrow&gt;&lt;/mfenced&gt;&lt;mspace linebreak=\&quot;newline\&quot;/&gt;&lt;mspace linebreak=\&quot;newline\&quot;/&gt;&lt;mspace linebreak=\&quot;newline\&quot;/&gt;&lt;mspace linebreak=\&quot;newline\&quot;/&gt;&lt;mspace linebreak=\&quot;newline\&quot;/&gt;&lt;mspace linebreak=\&quot;newline\&quot;/&gt;&lt;/mstyle&gt;&lt;/math&gt;&quot;,&quot;truncated&quot;:false}" id="264" name="Google Shape;264;p36" title="space space space space space c h i minus s q u a r e d colon space space space space space space chi squared space equals space sum for d a t a s e t s of space sum for k of space open curly brackets open parentheses y subscript k to the power of o space minus space y subscript k to the power of m close parentheses squared over sigma squared subscript k space plus space ln open parentheses 2 pi sigma subscript k squared close parentheses close curly brackets&#10;&#10;&#10;&#10;&#10;&#10;"/>
          <p:cNvPicPr preferRelativeResize="0"/>
          <p:nvPr/>
        </p:nvPicPr>
        <p:blipFill>
          <a:blip r:embed="rId3">
            <a:alphaModFix/>
          </a:blip>
          <a:stretch>
            <a:fillRect/>
          </a:stretch>
        </p:blipFill>
        <p:spPr>
          <a:xfrm>
            <a:off x="1377836" y="1518378"/>
            <a:ext cx="6388329" cy="1312443"/>
          </a:xfrm>
          <a:prstGeom prst="rect">
            <a:avLst/>
          </a:prstGeom>
          <a:noFill/>
          <a:ln>
            <a:noFill/>
          </a:ln>
        </p:spPr>
      </p:pic>
      <p:pic>
        <p:nvPicPr>
          <p:cNvPr descr="{&quot;mathml&quot;:&quot;&lt;math style=\&quot;font-family:stix;font-size:16px;\&quot; xmlns=\&quot;http://www.w3.org/1998/Math/MathML\&quot;&gt;&lt;mstyle mathsize=\&quot;16px\&quot;&gt;&lt;mspace linebreak=\&quot;newline\&quot;/&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i mathsize=\&quot;18px\&quot;&gt;M&lt;/mi&gt;&lt;mi mathsize=\&quot;18px\&quot;&gt;L&lt;/mi&gt;&lt;mi mathsize=\&quot;18px\&quot;&gt;E&lt;/mi&gt;&lt;mo mathsize=\&quot;18px\&quot;&gt;:&lt;/mo&gt;&lt;mo mathsize=\&quot;18px\&quot;&gt;&amp;#x2009;&lt;/mo&gt;&lt;mo mathsize=\&quot;18px\&quot;&gt;&amp;#xA0;&lt;/mo&gt;&lt;mo mathsize=\&quot;18px\&quot;&gt;&amp;#xA0;&lt;/mo&gt;&lt;mo mathsize=\&quot;18px\&quot;&gt;&amp;#xA0;&lt;/mo&gt;&lt;mo mathsize=\&quot;18px\&quot;&gt;&amp;#xA0;&lt;/mo&gt;&lt;mo mathsize=\&quot;18px\&quot;&gt;&amp;#xA0;&lt;/mo&gt;&lt;mo mathsize=\&quot;18px\&quot;&gt;&amp;#xA0;&lt;/mo&gt;&lt;mi mathsize=\&quot;18px\&quot;&gt;ln&lt;/mi&gt;&lt;mi mathsize=\&quot;18px\&quot;&gt;f&lt;/mi&gt;&lt;mo mathsize=\&quot;18px\&quot;&gt;&amp;#xA0;&lt;/mo&gt;&lt;mo mathsize=\&quot;18px\&quot;&gt;=&lt;/mo&gt;&lt;mo mathsize=\&quot;18px\&quot;&gt;&amp;#xA0;&lt;/mo&gt;&lt;mo mathsize=\&quot;18px\&quot;&gt;-&lt;/mo&gt;&lt;mfrac&gt;&lt;mn mathsize=\&quot;18px\&quot;&gt;1&lt;/mn&gt;&lt;mn mathsize=\&quot;18px\&quot;&gt;2&lt;/mn&gt;&lt;/mfrac&gt;&lt;msup&gt;&lt;mi mathsize=\&quot;18px\&quot;&gt;&amp;#x3C7;&lt;/mi&gt;&lt;mn mathsize=\&quot;18px\&quot;&gt;2&lt;/mn&gt;&lt;/msup&gt;&lt;/mstyle&gt;&lt;/math&gt;&quot;,&quot;truncated&quot;:false}" id="265" name="Google Shape;265;p36" title="&#10;space space space space space space space space space space space space space space space space space space M L E colon thin space space space space space space space ln f space equals space minus 1 half chi squared"/>
          <p:cNvPicPr preferRelativeResize="0"/>
          <p:nvPr/>
        </p:nvPicPr>
        <p:blipFill>
          <a:blip r:embed="rId4">
            <a:alphaModFix/>
          </a:blip>
          <a:stretch>
            <a:fillRect/>
          </a:stretch>
        </p:blipFill>
        <p:spPr>
          <a:xfrm>
            <a:off x="1377836" y="2682395"/>
            <a:ext cx="3334646" cy="518160"/>
          </a:xfrm>
          <a:prstGeom prst="rect">
            <a:avLst/>
          </a:prstGeom>
          <a:noFill/>
          <a:ln>
            <a:noFill/>
          </a:ln>
        </p:spPr>
      </p:pic>
      <p:pic>
        <p:nvPicPr>
          <p:cNvPr descr="{&quot;mathml&quot;:&quot;&lt;math style=\&quot;font-family:stix;font-size:16px;\&quot; xmlns=\&quot;http://www.w3.org/1998/Math/MathML\&quot;&gt;&lt;mstyle mathsize=\&quot;16px\&quot;&gt;&lt;mspace linebreak=\&quot;newline\&quot;/&gt;&lt;mo mathsize=\&quot;18px\&quot;&gt;&amp;#xA0;&lt;/mo&gt;&lt;mo mathsize=\&quot;18px\&quot;&gt;&amp;#xA0;&lt;/mo&gt;&lt;mo mathsize=\&quot;18px\&quot;&gt;&amp;#xA0;&lt;/mo&gt;&lt;mo mathsize=\&quot;18px\&quot;&gt;&amp;#xA0;&lt;/mo&gt;&lt;mo mathsize=\&quot;18px\&quot;&gt;&amp;#xA0;&lt;/mo&gt;&lt;mo mathsize=\&quot;18px\&quot;&gt;&amp;#xA0;&lt;/mo&gt;&lt;mo mathsize=\&quot;18px\&quot;&gt;&amp;#xA0;&lt;/mo&gt;&lt;mo mathsize=\&quot;18px\&quot;&gt;&amp;#xA0;&lt;/mo&gt;&lt;mi mathsize=\&quot;18px\&quot;&gt;log&lt;/mi&gt;&lt;mo mathsize=\&quot;18px\&quot;&gt;-&lt;/mo&gt;&lt;mi mathsize=\&quot;18px\&quot;&gt;p&lt;/mi&gt;&lt;mi mathsize=\&quot;18px\&quot;&gt;r&lt;/mi&gt;&lt;mi mathsize=\&quot;18px\&quot;&gt;i&lt;/mi&gt;&lt;mi mathsize=\&quot;18px\&quot;&gt;o&lt;/mi&gt;&lt;mi mathsize=\&quot;18px\&quot;&gt;r&lt;/mi&gt;&lt;mi mathsize=\&quot;18px\&quot;&gt;s&lt;/mi&gt;&lt;mo mathsize=\&quot;18px\&quot;&gt;:&lt;/mo&gt;&lt;mo mathsize=\&quot;18px\&quot;&gt;&amp;#xA0;&lt;/mo&gt;&lt;mo mathsize=\&quot;18px\&quot;&gt;&amp;#xA0;&lt;/mo&gt;&lt;mo mathsize=\&quot;18px\&quot;&gt;&amp;#xA0;&lt;/mo&gt;&lt;mo mathsize=\&quot;18px\&quot;&gt;&amp;#xA0;&lt;/mo&gt;&lt;mo mathsize=\&quot;18px\&quot;&gt;&amp;#xA0;&lt;/mo&gt;&lt;mo mathsize=\&quot;18px\&quot;&gt;&amp;#xA0;&lt;/mo&gt;&lt;mi mathsize=\&quot;18px\&quot;&gt;ln&lt;/mi&gt;&lt;mi mathsize=\&quot;18px\&quot;&gt;&amp;#x3C0;&lt;/mi&gt;&lt;mo mathsize=\&quot;18px\&quot;&gt;&amp;#xA0;&lt;/mo&gt;&lt;mo mathsize=\&quot;18px\&quot;&gt;=&lt;/mo&gt;&lt;mo mathsize=\&quot;18px\&quot;&gt;&amp;#xA0;&lt;/mo&gt;&lt;munder&gt;&lt;mo mathsize=\&quot;18px\&quot;&gt;&amp;#x2211;&lt;/mo&gt;&lt;mrow&gt;&lt;mi mathsize=\&quot;18px\&quot;&gt;p&lt;/mi&gt;&lt;mi mathsize=\&quot;18px\&quot;&gt;r&lt;/mi&gt;&lt;mi mathsize=\&quot;18px\&quot;&gt;i&lt;/mi&gt;&lt;mi mathsize=\&quot;18px\&quot;&gt;o&lt;/mi&gt;&lt;mi mathsize=\&quot;18px\&quot;&gt;r&lt;/mi&gt;&lt;mi mathsize=\&quot;18px\&quot;&gt;s&lt;/mi&gt;&lt;/mrow&gt;&lt;/munder&gt;&lt;mi mathsize=\&quot;18px\&quot;&gt;ln&lt;/mi&gt;&lt;mi mathsize=\&quot;18px\&quot;&gt;&amp;#x3C0;&lt;/mi&gt;&lt;mstyle mathsize=\&quot;18px\&quot;&gt;&lt;mo stretchy=\&quot;true\&quot;&gt;(&lt;/mo&gt;&lt;mi&gt;x&lt;/mi&gt;&lt;mo stretchy=\&quot;true\&quot;&gt;)&lt;/mo&gt;&lt;/mstyle&gt;&lt;/mstyle&gt;&lt;/math&gt;&quot;,&quot;truncated&quot;:false}" id="266" name="Google Shape;266;p36" title="&#10;space space space space space space space space log minus p r i o r s colon space space space space space space ln pi space equals space sum for p r i o r s of ln pi stretchy left parenthesis x stretchy right parenthesis"/>
          <p:cNvPicPr preferRelativeResize="0"/>
          <p:nvPr/>
        </p:nvPicPr>
        <p:blipFill>
          <a:blip r:embed="rId5">
            <a:alphaModFix/>
          </a:blip>
          <a:stretch>
            <a:fillRect/>
          </a:stretch>
        </p:blipFill>
        <p:spPr>
          <a:xfrm>
            <a:off x="1377836" y="3586038"/>
            <a:ext cx="3848481" cy="450723"/>
          </a:xfrm>
          <a:prstGeom prst="rect">
            <a:avLst/>
          </a:prstGeom>
          <a:noFill/>
          <a:ln>
            <a:noFill/>
          </a:ln>
        </p:spPr>
      </p:pic>
      <p:pic>
        <p:nvPicPr>
          <p:cNvPr descr="{&quot;mathml&quot;:&quot;&lt;math style=\&quot;font-family:stix;font-size:16px;\&quot; xmlns=\&quot;http://www.w3.org/1998/Math/MathML\&quot;&gt;&lt;mstyle mathsize=\&quot;16px\&quot;&gt;&lt;mspace linebreak=\&quot;newline\&quot;/&gt;&lt;mi mathsize=\&quot;18px\&quot;&gt;log&lt;/mi&gt;&lt;mo mathsize=\&quot;18px\&quot;&gt;-&lt;/mo&gt;&lt;mi mathsize=\&quot;18px\&quot;&gt;p&lt;/mi&gt;&lt;mi mathsize=\&quot;18px\&quot;&gt;r&lt;/mi&gt;&lt;mi mathsize=\&quot;18px\&quot;&gt;o&lt;/mi&gt;&lt;mi mathsize=\&quot;18px\&quot;&gt;b&lt;/mi&gt;&lt;mi mathsize=\&quot;18px\&quot;&gt;a&lt;/mi&gt;&lt;mi mathsize=\&quot;18px\&quot;&gt;b&lt;/mi&gt;&lt;mi mathsize=\&quot;18px\&quot;&gt;i&lt;/mi&gt;&lt;mi mathsize=\&quot;18px\&quot;&gt;l&lt;/mi&gt;&lt;mi mathsize=\&quot;18px\&quot;&gt;i&lt;/mi&gt;&lt;mi mathsize=\&quot;18px\&quot;&gt;t&lt;/mi&gt;&lt;mi mathsize=\&quot;18px\&quot;&gt;y&lt;/mi&gt;&lt;mo mathsize=\&quot;18px\&quot;&gt;:&lt;/mo&gt;&lt;mo mathsize=\&quot;18px\&quot;&gt;&amp;#xA0;&lt;/mo&gt;&lt;mo mathsize=\&quot;18px\&quot;&gt;&amp;#xA0;&lt;/mo&gt;&lt;mo mathsize=\&quot;18px\&quot;&gt;&amp;#xA0;&lt;/mo&gt;&lt;mo mathsize=\&quot;18px\&quot;&gt;&amp;#xA0;&lt;/mo&gt;&lt;mo mathsize=\&quot;18px\&quot;&gt;&amp;#xA0;&lt;/mo&gt;&lt;mo mathsize=\&quot;18px\&quot;&gt;&amp;#xA0;&lt;/mo&gt;&lt;mi mathsize=\&quot;18px\&quot;&gt;ln&lt;/mi&gt;&lt;mi mathsize=\&quot;18px\&quot;&gt;p&lt;/mi&gt;&lt;mo mathsize=\&quot;18px\&quot;&gt;&amp;#xA0;&lt;/mo&gt;&lt;mo mathsize=\&quot;18px\&quot;&gt;=&lt;/mo&gt;&lt;mo mathsize=\&quot;18px\&quot;&gt;&amp;#xA0;&lt;/mo&gt;&lt;mi mathsize=\&quot;18px\&quot;&gt;ln&lt;/mi&gt;&lt;mi mathsize=\&quot;18px\&quot;&gt;f&lt;/mi&gt;&lt;mo mathsize=\&quot;18px\&quot;&gt;&amp;#xA0;&lt;/mo&gt;&lt;mo mathsize=\&quot;18px\&quot;&gt;+&lt;/mo&gt;&lt;mo mathsize=\&quot;18px\&quot;&gt;&amp;#xA0;&lt;/mo&gt;&lt;mi mathsize=\&quot;18px\&quot;&gt;ln&lt;/mi&gt;&lt;mi mathsize=\&quot;18px\&quot;&gt;&amp;#x3C0;&lt;/mi&gt;&lt;/mstyle&gt;&lt;/math&gt;&quot;,&quot;truncated&quot;:false}" id="267" name="Google Shape;267;p36" title="&#10;log minus p r o b a b i l i t y colon space space space space space space ln p space equals space ln f space plus space ln pi"/>
          <p:cNvPicPr preferRelativeResize="0"/>
          <p:nvPr/>
        </p:nvPicPr>
        <p:blipFill>
          <a:blip r:embed="rId6">
            <a:alphaModFix/>
          </a:blip>
          <a:stretch>
            <a:fillRect/>
          </a:stretch>
        </p:blipFill>
        <p:spPr>
          <a:xfrm>
            <a:off x="1377836" y="4324412"/>
            <a:ext cx="3565119" cy="2636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283425"/>
            <a:ext cx="8520600" cy="62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B45F06"/>
                </a:solidFill>
              </a:rPr>
              <a:t>P</a:t>
            </a:r>
            <a:r>
              <a:rPr b="1" lang="en" sz="3200">
                <a:solidFill>
                  <a:srgbClr val="B45F06"/>
                </a:solidFill>
              </a:rPr>
              <a:t>hoetting </a:t>
            </a:r>
            <a:r>
              <a:rPr b="1" lang="en" sz="3200">
                <a:solidFill>
                  <a:srgbClr val="B45F06"/>
                </a:solidFill>
              </a:rPr>
              <a:t>R</a:t>
            </a:r>
            <a:r>
              <a:rPr b="1" lang="en" sz="3200">
                <a:solidFill>
                  <a:srgbClr val="B45F06"/>
                </a:solidFill>
              </a:rPr>
              <a:t>ecipe </a:t>
            </a:r>
            <a:endParaRPr b="1" sz="3200">
              <a:solidFill>
                <a:srgbClr val="B45F06"/>
              </a:solidFill>
            </a:endParaRPr>
          </a:p>
        </p:txBody>
      </p:sp>
      <p:grpSp>
        <p:nvGrpSpPr>
          <p:cNvPr id="273" name="Google Shape;273;p37"/>
          <p:cNvGrpSpPr/>
          <p:nvPr/>
        </p:nvGrpSpPr>
        <p:grpSpPr>
          <a:xfrm>
            <a:off x="1062566" y="2742287"/>
            <a:ext cx="1957653" cy="971332"/>
            <a:chOff x="2789785" y="1323164"/>
            <a:chExt cx="5221800" cy="731700"/>
          </a:xfrm>
        </p:grpSpPr>
        <p:sp>
          <p:nvSpPr>
            <p:cNvPr id="274" name="Google Shape;274;p37"/>
            <p:cNvSpPr/>
            <p:nvPr/>
          </p:nvSpPr>
          <p:spPr>
            <a:xfrm>
              <a:off x="2789785" y="1323164"/>
              <a:ext cx="5221800" cy="731700"/>
            </a:xfrm>
            <a:prstGeom prst="rect">
              <a:avLst/>
            </a:prstGeom>
            <a:solidFill>
              <a:srgbClr val="76A5A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7"/>
            <p:cNvSpPr txBox="1"/>
            <p:nvPr/>
          </p:nvSpPr>
          <p:spPr>
            <a:xfrm>
              <a:off x="3483393" y="1462364"/>
              <a:ext cx="4140900" cy="469800"/>
            </a:xfrm>
            <a:prstGeom prst="rect">
              <a:avLst/>
            </a:prstGeom>
            <a:solidFill>
              <a:srgbClr val="76A5AF"/>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 sz="2800">
                  <a:solidFill>
                    <a:srgbClr val="FFFFFF"/>
                  </a:solidFill>
                  <a:latin typeface="Times New Roman"/>
                  <a:ea typeface="Times New Roman"/>
                  <a:cs typeface="Times New Roman"/>
                  <a:sym typeface="Times New Roman"/>
                </a:rPr>
                <a:t>E</a:t>
              </a:r>
              <a:r>
                <a:rPr b="1" lang="en" sz="2800">
                  <a:solidFill>
                    <a:srgbClr val="FFFFFF"/>
                  </a:solidFill>
                  <a:latin typeface="Times New Roman"/>
                  <a:ea typeface="Times New Roman"/>
                  <a:cs typeface="Times New Roman"/>
                  <a:sym typeface="Times New Roman"/>
                </a:rPr>
                <a:t>stimate</a:t>
              </a:r>
              <a:endParaRPr b="1" sz="2800">
                <a:solidFill>
                  <a:srgbClr val="FFFFFF"/>
                </a:solidFill>
                <a:latin typeface="Times New Roman"/>
                <a:ea typeface="Times New Roman"/>
                <a:cs typeface="Times New Roman"/>
                <a:sym typeface="Times New Roman"/>
              </a:endParaRPr>
            </a:p>
          </p:txBody>
        </p:sp>
      </p:grpSp>
      <p:grpSp>
        <p:nvGrpSpPr>
          <p:cNvPr id="276" name="Google Shape;276;p37"/>
          <p:cNvGrpSpPr/>
          <p:nvPr/>
        </p:nvGrpSpPr>
        <p:grpSpPr>
          <a:xfrm>
            <a:off x="3020219" y="2742287"/>
            <a:ext cx="2653450" cy="971332"/>
            <a:chOff x="3020219" y="2742287"/>
            <a:chExt cx="2653450" cy="971332"/>
          </a:xfrm>
        </p:grpSpPr>
        <p:grpSp>
          <p:nvGrpSpPr>
            <p:cNvPr id="277" name="Google Shape;277;p37"/>
            <p:cNvGrpSpPr/>
            <p:nvPr/>
          </p:nvGrpSpPr>
          <p:grpSpPr>
            <a:xfrm>
              <a:off x="3716016" y="2742287"/>
              <a:ext cx="1957653" cy="971332"/>
              <a:chOff x="2789785" y="1323164"/>
              <a:chExt cx="5221800" cy="731700"/>
            </a:xfrm>
          </p:grpSpPr>
          <p:sp>
            <p:nvSpPr>
              <p:cNvPr id="278" name="Google Shape;278;p37"/>
              <p:cNvSpPr/>
              <p:nvPr/>
            </p:nvSpPr>
            <p:spPr>
              <a:xfrm>
                <a:off x="2789785" y="1323164"/>
                <a:ext cx="5221800" cy="731700"/>
              </a:xfrm>
              <a:prstGeom prst="rect">
                <a:avLst/>
              </a:prstGeom>
              <a:solidFill>
                <a:srgbClr val="45818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37"/>
              <p:cNvSpPr txBox="1"/>
              <p:nvPr/>
            </p:nvSpPr>
            <p:spPr>
              <a:xfrm>
                <a:off x="3170043" y="1454116"/>
                <a:ext cx="4461300" cy="469800"/>
              </a:xfrm>
              <a:prstGeom prst="rect">
                <a:avLst/>
              </a:prstGeom>
              <a:solidFill>
                <a:srgbClr val="45818E"/>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 sz="2800">
                    <a:solidFill>
                      <a:srgbClr val="FFFFFF"/>
                    </a:solidFill>
                    <a:latin typeface="Times New Roman"/>
                    <a:ea typeface="Times New Roman"/>
                    <a:cs typeface="Times New Roman"/>
                    <a:sym typeface="Times New Roman"/>
                  </a:rPr>
                  <a:t>Optimize</a:t>
                </a:r>
                <a:endParaRPr b="1" sz="2800">
                  <a:solidFill>
                    <a:srgbClr val="FFFFFF"/>
                  </a:solidFill>
                  <a:latin typeface="Times New Roman"/>
                  <a:ea typeface="Times New Roman"/>
                  <a:cs typeface="Times New Roman"/>
                  <a:sym typeface="Times New Roman"/>
                </a:endParaRPr>
              </a:p>
            </p:txBody>
          </p:sp>
        </p:grpSp>
        <p:cxnSp>
          <p:nvCxnSpPr>
            <p:cNvPr id="280" name="Google Shape;280;p37"/>
            <p:cNvCxnSpPr>
              <a:stCxn id="274" idx="3"/>
              <a:endCxn id="278" idx="1"/>
            </p:cNvCxnSpPr>
            <p:nvPr/>
          </p:nvCxnSpPr>
          <p:spPr>
            <a:xfrm>
              <a:off x="3020219" y="3227953"/>
              <a:ext cx="695700" cy="0"/>
            </a:xfrm>
            <a:prstGeom prst="straightConnector1">
              <a:avLst/>
            </a:prstGeom>
            <a:noFill/>
            <a:ln cap="flat" cmpd="sng" w="38100">
              <a:solidFill>
                <a:schemeClr val="dk2"/>
              </a:solidFill>
              <a:prstDash val="solid"/>
              <a:round/>
              <a:headEnd len="med" w="med" type="none"/>
              <a:tailEnd len="med" w="med" type="stealth"/>
            </a:ln>
          </p:spPr>
        </p:cxnSp>
      </p:grpSp>
      <p:grpSp>
        <p:nvGrpSpPr>
          <p:cNvPr id="281" name="Google Shape;281;p37"/>
          <p:cNvGrpSpPr/>
          <p:nvPr/>
        </p:nvGrpSpPr>
        <p:grpSpPr>
          <a:xfrm>
            <a:off x="5673669" y="2742287"/>
            <a:ext cx="2653450" cy="971332"/>
            <a:chOff x="5673669" y="2742287"/>
            <a:chExt cx="2653450" cy="971332"/>
          </a:xfrm>
        </p:grpSpPr>
        <p:grpSp>
          <p:nvGrpSpPr>
            <p:cNvPr id="282" name="Google Shape;282;p37"/>
            <p:cNvGrpSpPr/>
            <p:nvPr/>
          </p:nvGrpSpPr>
          <p:grpSpPr>
            <a:xfrm>
              <a:off x="6369466" y="2742287"/>
              <a:ext cx="1957653" cy="971332"/>
              <a:chOff x="2644746" y="1257082"/>
              <a:chExt cx="5221800" cy="731700"/>
            </a:xfrm>
          </p:grpSpPr>
          <p:sp>
            <p:nvSpPr>
              <p:cNvPr id="283" name="Google Shape;283;p37"/>
              <p:cNvSpPr/>
              <p:nvPr/>
            </p:nvSpPr>
            <p:spPr>
              <a:xfrm>
                <a:off x="2644746" y="1257082"/>
                <a:ext cx="5221800" cy="731700"/>
              </a:xfrm>
              <a:prstGeom prst="rect">
                <a:avLst/>
              </a:prstGeom>
              <a:solidFill>
                <a:srgbClr val="134F5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7"/>
              <p:cNvSpPr txBox="1"/>
              <p:nvPr/>
            </p:nvSpPr>
            <p:spPr>
              <a:xfrm>
                <a:off x="3619432" y="1436779"/>
                <a:ext cx="3627000" cy="372300"/>
              </a:xfrm>
              <a:prstGeom prst="rect">
                <a:avLst/>
              </a:prstGeom>
              <a:solidFill>
                <a:srgbClr val="134F5C"/>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2800">
                    <a:solidFill>
                      <a:srgbClr val="FFFFFF"/>
                    </a:solidFill>
                    <a:latin typeface="Times New Roman"/>
                    <a:ea typeface="Times New Roman"/>
                    <a:cs typeface="Times New Roman"/>
                    <a:sym typeface="Times New Roman"/>
                  </a:rPr>
                  <a:t>Sample</a:t>
                </a:r>
                <a:endParaRPr b="1" sz="2800">
                  <a:solidFill>
                    <a:srgbClr val="FFFFFF"/>
                  </a:solidFill>
                  <a:latin typeface="Times New Roman"/>
                  <a:ea typeface="Times New Roman"/>
                  <a:cs typeface="Times New Roman"/>
                  <a:sym typeface="Times New Roman"/>
                </a:endParaRPr>
              </a:p>
            </p:txBody>
          </p:sp>
        </p:grpSp>
        <p:cxnSp>
          <p:nvCxnSpPr>
            <p:cNvPr id="285" name="Google Shape;285;p37"/>
            <p:cNvCxnSpPr>
              <a:stCxn id="278" idx="3"/>
            </p:cNvCxnSpPr>
            <p:nvPr/>
          </p:nvCxnSpPr>
          <p:spPr>
            <a:xfrm>
              <a:off x="5673669" y="3227953"/>
              <a:ext cx="677400" cy="0"/>
            </a:xfrm>
            <a:prstGeom prst="straightConnector1">
              <a:avLst/>
            </a:prstGeom>
            <a:noFill/>
            <a:ln cap="flat" cmpd="sng" w="38100">
              <a:solidFill>
                <a:schemeClr val="dk2"/>
              </a:solidFill>
              <a:prstDash val="solid"/>
              <a:round/>
              <a:headEnd len="med" w="med" type="none"/>
              <a:tailEnd len="med" w="med" type="stealth"/>
            </a:ln>
          </p:spPr>
        </p:cxnSp>
      </p:grpSp>
      <p:grpSp>
        <p:nvGrpSpPr>
          <p:cNvPr id="286" name="Google Shape;286;p37"/>
          <p:cNvGrpSpPr/>
          <p:nvPr/>
        </p:nvGrpSpPr>
        <p:grpSpPr>
          <a:xfrm>
            <a:off x="422900" y="1918275"/>
            <a:ext cx="1743300" cy="824100"/>
            <a:chOff x="422900" y="1918275"/>
            <a:chExt cx="1743300" cy="824100"/>
          </a:xfrm>
        </p:grpSpPr>
        <p:cxnSp>
          <p:nvCxnSpPr>
            <p:cNvPr id="287" name="Google Shape;287;p37"/>
            <p:cNvCxnSpPr/>
            <p:nvPr/>
          </p:nvCxnSpPr>
          <p:spPr>
            <a:xfrm>
              <a:off x="1233050" y="2277075"/>
              <a:ext cx="304800" cy="465300"/>
            </a:xfrm>
            <a:prstGeom prst="straightConnector1">
              <a:avLst/>
            </a:prstGeom>
            <a:noFill/>
            <a:ln cap="flat" cmpd="sng" w="19050">
              <a:solidFill>
                <a:schemeClr val="dk2"/>
              </a:solidFill>
              <a:prstDash val="solid"/>
              <a:round/>
              <a:headEnd len="med" w="med" type="none"/>
              <a:tailEnd len="med" w="med" type="triangle"/>
            </a:ln>
          </p:spPr>
        </p:cxnSp>
        <p:sp>
          <p:nvSpPr>
            <p:cNvPr id="288" name="Google Shape;288;p37"/>
            <p:cNvSpPr txBox="1"/>
            <p:nvPr/>
          </p:nvSpPr>
          <p:spPr>
            <a:xfrm>
              <a:off x="422900" y="1918275"/>
              <a:ext cx="17433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Periodograms</a:t>
              </a:r>
              <a:endParaRPr b="1" sz="2000">
                <a:solidFill>
                  <a:schemeClr val="dk1"/>
                </a:solidFill>
                <a:latin typeface="Times New Roman"/>
                <a:ea typeface="Times New Roman"/>
                <a:cs typeface="Times New Roman"/>
                <a:sym typeface="Times New Roman"/>
              </a:endParaRPr>
            </a:p>
          </p:txBody>
        </p:sp>
      </p:grpSp>
      <p:grpSp>
        <p:nvGrpSpPr>
          <p:cNvPr id="289" name="Google Shape;289;p37"/>
          <p:cNvGrpSpPr/>
          <p:nvPr/>
        </p:nvGrpSpPr>
        <p:grpSpPr>
          <a:xfrm>
            <a:off x="2244200" y="2063913"/>
            <a:ext cx="804600" cy="678463"/>
            <a:chOff x="2244200" y="2063913"/>
            <a:chExt cx="804600" cy="678463"/>
          </a:xfrm>
        </p:grpSpPr>
        <p:cxnSp>
          <p:nvCxnSpPr>
            <p:cNvPr id="290" name="Google Shape;290;p37"/>
            <p:cNvCxnSpPr/>
            <p:nvPr/>
          </p:nvCxnSpPr>
          <p:spPr>
            <a:xfrm flipH="1">
              <a:off x="2440225" y="2451075"/>
              <a:ext cx="195600" cy="291300"/>
            </a:xfrm>
            <a:prstGeom prst="straightConnector1">
              <a:avLst/>
            </a:prstGeom>
            <a:noFill/>
            <a:ln cap="flat" cmpd="sng" w="19050">
              <a:solidFill>
                <a:schemeClr val="dk2"/>
              </a:solidFill>
              <a:prstDash val="solid"/>
              <a:round/>
              <a:headEnd len="med" w="med" type="none"/>
              <a:tailEnd len="med" w="med" type="triangle"/>
            </a:ln>
          </p:spPr>
        </p:cxnSp>
        <p:sp>
          <p:nvSpPr>
            <p:cNvPr id="291" name="Google Shape;291;p37"/>
            <p:cNvSpPr txBox="1"/>
            <p:nvPr/>
          </p:nvSpPr>
          <p:spPr>
            <a:xfrm>
              <a:off x="2244200" y="2063913"/>
              <a:ext cx="8046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EBAI</a:t>
              </a:r>
              <a:endParaRPr b="1" sz="2000">
                <a:solidFill>
                  <a:schemeClr val="dk1"/>
                </a:solidFill>
                <a:latin typeface="Times New Roman"/>
                <a:ea typeface="Times New Roman"/>
                <a:cs typeface="Times New Roman"/>
                <a:sym typeface="Times New Roman"/>
              </a:endParaRPr>
            </a:p>
          </p:txBody>
        </p:sp>
      </p:grpSp>
      <p:grpSp>
        <p:nvGrpSpPr>
          <p:cNvPr id="292" name="Google Shape;292;p37"/>
          <p:cNvGrpSpPr/>
          <p:nvPr/>
        </p:nvGrpSpPr>
        <p:grpSpPr>
          <a:xfrm>
            <a:off x="346800" y="3713450"/>
            <a:ext cx="1647600" cy="951000"/>
            <a:chOff x="346800" y="3713450"/>
            <a:chExt cx="1647600" cy="951000"/>
          </a:xfrm>
        </p:grpSpPr>
        <p:cxnSp>
          <p:nvCxnSpPr>
            <p:cNvPr id="293" name="Google Shape;293;p37"/>
            <p:cNvCxnSpPr>
              <a:stCxn id="294" idx="0"/>
            </p:cNvCxnSpPr>
            <p:nvPr/>
          </p:nvCxnSpPr>
          <p:spPr>
            <a:xfrm flipH="1" rot="10800000">
              <a:off x="1170600" y="3713450"/>
              <a:ext cx="258300" cy="206700"/>
            </a:xfrm>
            <a:prstGeom prst="straightConnector1">
              <a:avLst/>
            </a:prstGeom>
            <a:noFill/>
            <a:ln cap="flat" cmpd="sng" w="19050">
              <a:solidFill>
                <a:schemeClr val="dk2"/>
              </a:solidFill>
              <a:prstDash val="solid"/>
              <a:round/>
              <a:headEnd len="med" w="med" type="none"/>
              <a:tailEnd len="med" w="med" type="triangle"/>
            </a:ln>
          </p:spPr>
        </p:cxnSp>
        <p:sp>
          <p:nvSpPr>
            <p:cNvPr id="294" name="Google Shape;294;p37"/>
            <p:cNvSpPr txBox="1"/>
            <p:nvPr/>
          </p:nvSpPr>
          <p:spPr>
            <a:xfrm>
              <a:off x="346800" y="3920150"/>
              <a:ext cx="1647600" cy="7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RV Geometry</a:t>
              </a:r>
              <a:endParaRPr b="1" sz="2000">
                <a:solidFill>
                  <a:schemeClr val="dk1"/>
                </a:solidFill>
                <a:latin typeface="Times New Roman"/>
                <a:ea typeface="Times New Roman"/>
                <a:cs typeface="Times New Roman"/>
                <a:sym typeface="Times New Roman"/>
              </a:endParaRPr>
            </a:p>
          </p:txBody>
        </p:sp>
      </p:grpSp>
      <p:grpSp>
        <p:nvGrpSpPr>
          <p:cNvPr id="295" name="Google Shape;295;p37"/>
          <p:cNvGrpSpPr/>
          <p:nvPr/>
        </p:nvGrpSpPr>
        <p:grpSpPr>
          <a:xfrm>
            <a:off x="2113850" y="3731100"/>
            <a:ext cx="1647600" cy="940200"/>
            <a:chOff x="2113850" y="3654900"/>
            <a:chExt cx="1647600" cy="940200"/>
          </a:xfrm>
        </p:grpSpPr>
        <p:cxnSp>
          <p:nvCxnSpPr>
            <p:cNvPr id="296" name="Google Shape;296;p37"/>
            <p:cNvCxnSpPr>
              <a:stCxn id="297" idx="0"/>
            </p:cNvCxnSpPr>
            <p:nvPr/>
          </p:nvCxnSpPr>
          <p:spPr>
            <a:xfrm rot="10800000">
              <a:off x="2541050" y="3654900"/>
              <a:ext cx="396600" cy="255000"/>
            </a:xfrm>
            <a:prstGeom prst="straightConnector1">
              <a:avLst/>
            </a:prstGeom>
            <a:noFill/>
            <a:ln cap="flat" cmpd="sng" w="19050">
              <a:solidFill>
                <a:schemeClr val="dk2"/>
              </a:solidFill>
              <a:prstDash val="solid"/>
              <a:round/>
              <a:headEnd len="med" w="med" type="none"/>
              <a:tailEnd len="med" w="med" type="triangle"/>
            </a:ln>
          </p:spPr>
        </p:cxnSp>
        <p:sp>
          <p:nvSpPr>
            <p:cNvPr id="297" name="Google Shape;297;p37"/>
            <p:cNvSpPr txBox="1"/>
            <p:nvPr/>
          </p:nvSpPr>
          <p:spPr>
            <a:xfrm>
              <a:off x="2113850" y="3909900"/>
              <a:ext cx="1647600" cy="6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LC Geometry</a:t>
              </a:r>
              <a:endParaRPr b="1" sz="2000">
                <a:solidFill>
                  <a:schemeClr val="dk1"/>
                </a:solidFill>
                <a:latin typeface="Times New Roman"/>
                <a:ea typeface="Times New Roman"/>
                <a:cs typeface="Times New Roman"/>
                <a:sym typeface="Times New Roman"/>
              </a:endParaRPr>
            </a:p>
          </p:txBody>
        </p:sp>
      </p:grpSp>
      <p:grpSp>
        <p:nvGrpSpPr>
          <p:cNvPr id="298" name="Google Shape;298;p37"/>
          <p:cNvGrpSpPr/>
          <p:nvPr/>
        </p:nvGrpSpPr>
        <p:grpSpPr>
          <a:xfrm>
            <a:off x="3734150" y="3743656"/>
            <a:ext cx="2415300" cy="892694"/>
            <a:chOff x="3734150" y="3743656"/>
            <a:chExt cx="2415300" cy="892694"/>
          </a:xfrm>
        </p:grpSpPr>
        <p:cxnSp>
          <p:nvCxnSpPr>
            <p:cNvPr id="299" name="Google Shape;299;p37"/>
            <p:cNvCxnSpPr/>
            <p:nvPr/>
          </p:nvCxnSpPr>
          <p:spPr>
            <a:xfrm rot="10800000">
              <a:off x="4802450" y="3743656"/>
              <a:ext cx="0" cy="286800"/>
            </a:xfrm>
            <a:prstGeom prst="straightConnector1">
              <a:avLst/>
            </a:prstGeom>
            <a:noFill/>
            <a:ln cap="flat" cmpd="sng" w="19050">
              <a:solidFill>
                <a:schemeClr val="dk2"/>
              </a:solidFill>
              <a:prstDash val="solid"/>
              <a:round/>
              <a:headEnd len="med" w="med" type="none"/>
              <a:tailEnd len="med" w="med" type="triangle"/>
            </a:ln>
          </p:spPr>
        </p:cxnSp>
        <p:sp>
          <p:nvSpPr>
            <p:cNvPr id="300" name="Google Shape;300;p37"/>
            <p:cNvSpPr txBox="1"/>
            <p:nvPr/>
          </p:nvSpPr>
          <p:spPr>
            <a:xfrm>
              <a:off x="3734150" y="3910050"/>
              <a:ext cx="2415300" cy="7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Global Optimizers</a:t>
              </a:r>
              <a:endParaRPr b="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(DE)</a:t>
              </a:r>
              <a:endParaRPr b="1" sz="2000">
                <a:solidFill>
                  <a:schemeClr val="dk1"/>
                </a:solidFill>
                <a:latin typeface="Times New Roman"/>
                <a:ea typeface="Times New Roman"/>
                <a:cs typeface="Times New Roman"/>
                <a:sym typeface="Times New Roman"/>
              </a:endParaRPr>
            </a:p>
          </p:txBody>
        </p:sp>
      </p:grpSp>
      <p:grpSp>
        <p:nvGrpSpPr>
          <p:cNvPr id="301" name="Google Shape;301;p37"/>
          <p:cNvGrpSpPr/>
          <p:nvPr/>
        </p:nvGrpSpPr>
        <p:grpSpPr>
          <a:xfrm>
            <a:off x="6660600" y="3713619"/>
            <a:ext cx="2136600" cy="1136931"/>
            <a:chOff x="6660600" y="3713619"/>
            <a:chExt cx="2136600" cy="1136931"/>
          </a:xfrm>
        </p:grpSpPr>
        <p:sp>
          <p:nvSpPr>
            <p:cNvPr id="302" name="Google Shape;302;p37"/>
            <p:cNvSpPr txBox="1"/>
            <p:nvPr/>
          </p:nvSpPr>
          <p:spPr>
            <a:xfrm>
              <a:off x="6660600" y="4048325"/>
              <a:ext cx="21366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Nested Sampling         </a:t>
              </a:r>
              <a:endParaRPr b="1" sz="2000">
                <a:solidFill>
                  <a:schemeClr val="dk1"/>
                </a:solidFill>
                <a:latin typeface="Times New Roman"/>
                <a:ea typeface="Times New Roman"/>
                <a:cs typeface="Times New Roman"/>
                <a:sym typeface="Times New Roman"/>
              </a:endParaRPr>
            </a:p>
          </p:txBody>
        </p:sp>
        <p:sp>
          <p:nvSpPr>
            <p:cNvPr id="303" name="Google Shape;303;p37"/>
            <p:cNvSpPr txBox="1"/>
            <p:nvPr/>
          </p:nvSpPr>
          <p:spPr>
            <a:xfrm>
              <a:off x="7053900" y="4317750"/>
              <a:ext cx="12732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imes New Roman"/>
                  <a:ea typeface="Times New Roman"/>
                  <a:cs typeface="Times New Roman"/>
                  <a:sym typeface="Times New Roman"/>
                </a:rPr>
                <a:t>(dynesty)</a:t>
              </a:r>
              <a:endParaRPr b="1" sz="2000">
                <a:solidFill>
                  <a:schemeClr val="dk1"/>
                </a:solidFill>
                <a:latin typeface="Times New Roman"/>
                <a:ea typeface="Times New Roman"/>
                <a:cs typeface="Times New Roman"/>
                <a:sym typeface="Times New Roman"/>
              </a:endParaRPr>
            </a:p>
          </p:txBody>
        </p:sp>
        <p:cxnSp>
          <p:nvCxnSpPr>
            <p:cNvPr id="304" name="Google Shape;304;p37"/>
            <p:cNvCxnSpPr>
              <a:endCxn id="283" idx="2"/>
            </p:cNvCxnSpPr>
            <p:nvPr/>
          </p:nvCxnSpPr>
          <p:spPr>
            <a:xfrm rot="10800000">
              <a:off x="7348293" y="3713619"/>
              <a:ext cx="180900" cy="423000"/>
            </a:xfrm>
            <a:prstGeom prst="straightConnector1">
              <a:avLst/>
            </a:prstGeom>
            <a:noFill/>
            <a:ln cap="flat" cmpd="sng" w="19050">
              <a:solidFill>
                <a:schemeClr val="dk2"/>
              </a:solidFill>
              <a:prstDash val="solid"/>
              <a:round/>
              <a:headEnd len="med" w="med" type="none"/>
              <a:tailEnd len="med" w="med" type="triangle"/>
            </a:ln>
          </p:spPr>
        </p:cxnSp>
      </p:grpSp>
      <p:grpSp>
        <p:nvGrpSpPr>
          <p:cNvPr id="305" name="Google Shape;305;p37"/>
          <p:cNvGrpSpPr/>
          <p:nvPr/>
        </p:nvGrpSpPr>
        <p:grpSpPr>
          <a:xfrm>
            <a:off x="7065100" y="1597488"/>
            <a:ext cx="1076700" cy="1144800"/>
            <a:chOff x="7065100" y="1597488"/>
            <a:chExt cx="1076700" cy="1144800"/>
          </a:xfrm>
        </p:grpSpPr>
        <p:sp>
          <p:nvSpPr>
            <p:cNvPr id="306" name="Google Shape;306;p37"/>
            <p:cNvSpPr txBox="1"/>
            <p:nvPr/>
          </p:nvSpPr>
          <p:spPr>
            <a:xfrm>
              <a:off x="7065100" y="1597488"/>
              <a:ext cx="1076700" cy="7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MCMC</a:t>
              </a:r>
              <a:endParaRPr b="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(emcee)</a:t>
              </a:r>
              <a:endParaRPr b="1" sz="2000">
                <a:solidFill>
                  <a:schemeClr val="dk1"/>
                </a:solidFill>
                <a:latin typeface="Times New Roman"/>
                <a:ea typeface="Times New Roman"/>
                <a:cs typeface="Times New Roman"/>
                <a:sym typeface="Times New Roman"/>
              </a:endParaRPr>
            </a:p>
          </p:txBody>
        </p:sp>
        <p:cxnSp>
          <p:nvCxnSpPr>
            <p:cNvPr id="307" name="Google Shape;307;p37"/>
            <p:cNvCxnSpPr>
              <a:stCxn id="306" idx="2"/>
              <a:endCxn id="283" idx="0"/>
            </p:cNvCxnSpPr>
            <p:nvPr/>
          </p:nvCxnSpPr>
          <p:spPr>
            <a:xfrm flipH="1">
              <a:off x="7348150" y="2323788"/>
              <a:ext cx="255300" cy="418500"/>
            </a:xfrm>
            <a:prstGeom prst="straightConnector1">
              <a:avLst/>
            </a:prstGeom>
            <a:noFill/>
            <a:ln cap="flat" cmpd="sng" w="19050">
              <a:solidFill>
                <a:schemeClr val="dk2"/>
              </a:solidFill>
              <a:prstDash val="solid"/>
              <a:round/>
              <a:headEnd len="med" w="med" type="none"/>
              <a:tailEnd len="med" w="med" type="triangle"/>
            </a:ln>
          </p:spPr>
        </p:cxnSp>
      </p:grpSp>
      <p:grpSp>
        <p:nvGrpSpPr>
          <p:cNvPr id="308" name="Google Shape;308;p37"/>
          <p:cNvGrpSpPr/>
          <p:nvPr/>
        </p:nvGrpSpPr>
        <p:grpSpPr>
          <a:xfrm>
            <a:off x="3575627" y="1293231"/>
            <a:ext cx="2415238" cy="1419032"/>
            <a:chOff x="3575763" y="1293218"/>
            <a:chExt cx="2079771" cy="1419032"/>
          </a:xfrm>
        </p:grpSpPr>
        <p:cxnSp>
          <p:nvCxnSpPr>
            <p:cNvPr id="309" name="Google Shape;309;p37"/>
            <p:cNvCxnSpPr/>
            <p:nvPr/>
          </p:nvCxnSpPr>
          <p:spPr>
            <a:xfrm>
              <a:off x="4610850" y="2324050"/>
              <a:ext cx="9600" cy="388200"/>
            </a:xfrm>
            <a:prstGeom prst="straightConnector1">
              <a:avLst/>
            </a:prstGeom>
            <a:noFill/>
            <a:ln cap="flat" cmpd="sng" w="19050">
              <a:solidFill>
                <a:schemeClr val="dk2"/>
              </a:solidFill>
              <a:prstDash val="solid"/>
              <a:round/>
              <a:headEnd len="med" w="med" type="none"/>
              <a:tailEnd len="med" w="med" type="triangle"/>
            </a:ln>
          </p:spPr>
        </p:cxnSp>
        <p:grpSp>
          <p:nvGrpSpPr>
            <p:cNvPr id="310" name="Google Shape;310;p37"/>
            <p:cNvGrpSpPr/>
            <p:nvPr/>
          </p:nvGrpSpPr>
          <p:grpSpPr>
            <a:xfrm>
              <a:off x="3575763" y="1293218"/>
              <a:ext cx="2079771" cy="770696"/>
              <a:chOff x="3576917" y="1276425"/>
              <a:chExt cx="1957800" cy="821726"/>
            </a:xfrm>
          </p:grpSpPr>
          <p:sp>
            <p:nvSpPr>
              <p:cNvPr id="311" name="Google Shape;311;p37"/>
              <p:cNvSpPr txBox="1"/>
              <p:nvPr/>
            </p:nvSpPr>
            <p:spPr>
              <a:xfrm>
                <a:off x="3576917" y="1276425"/>
                <a:ext cx="19578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Local O</a:t>
                </a:r>
                <a:r>
                  <a:rPr b="1" lang="en" sz="2000">
                    <a:latin typeface="Times New Roman"/>
                    <a:ea typeface="Times New Roman"/>
                    <a:cs typeface="Times New Roman"/>
                    <a:sym typeface="Times New Roman"/>
                  </a:rPr>
                  <a:t>ptimizers</a:t>
                </a:r>
                <a:endParaRPr b="1" sz="2000">
                  <a:latin typeface="Times New Roman"/>
                  <a:ea typeface="Times New Roman"/>
                  <a:cs typeface="Times New Roman"/>
                  <a:sym typeface="Times New Roman"/>
                </a:endParaRPr>
              </a:p>
            </p:txBody>
          </p:sp>
          <p:sp>
            <p:nvSpPr>
              <p:cNvPr id="312" name="Google Shape;312;p37"/>
              <p:cNvSpPr txBox="1"/>
              <p:nvPr/>
            </p:nvSpPr>
            <p:spPr>
              <a:xfrm>
                <a:off x="3645167" y="1632851"/>
                <a:ext cx="18213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(NMS, Powell,     CG, DC)</a:t>
                </a:r>
                <a:endParaRPr b="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dk1"/>
                  </a:solidFill>
                  <a:latin typeface="Roboto"/>
                  <a:ea typeface="Roboto"/>
                  <a:cs typeface="Roboto"/>
                  <a:sym typeface="Roboto"/>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8"/>
          <p:cNvPicPr preferRelativeResize="0"/>
          <p:nvPr/>
        </p:nvPicPr>
        <p:blipFill>
          <a:blip r:embed="rId3">
            <a:alphaModFix/>
          </a:blip>
          <a:stretch>
            <a:fillRect/>
          </a:stretch>
        </p:blipFill>
        <p:spPr>
          <a:xfrm>
            <a:off x="91775" y="845088"/>
            <a:ext cx="4542181" cy="3089326"/>
          </a:xfrm>
          <a:prstGeom prst="rect">
            <a:avLst/>
          </a:prstGeom>
          <a:noFill/>
          <a:ln>
            <a:noFill/>
          </a:ln>
        </p:spPr>
      </p:pic>
      <p:pic>
        <p:nvPicPr>
          <p:cNvPr id="318" name="Google Shape;318;p38"/>
          <p:cNvPicPr preferRelativeResize="0"/>
          <p:nvPr/>
        </p:nvPicPr>
        <p:blipFill>
          <a:blip r:embed="rId4">
            <a:alphaModFix/>
          </a:blip>
          <a:stretch>
            <a:fillRect/>
          </a:stretch>
        </p:blipFill>
        <p:spPr>
          <a:xfrm>
            <a:off x="4448125" y="845100"/>
            <a:ext cx="4618142" cy="3089325"/>
          </a:xfrm>
          <a:prstGeom prst="rect">
            <a:avLst/>
          </a:prstGeom>
          <a:noFill/>
          <a:ln>
            <a:noFill/>
          </a:ln>
        </p:spPr>
      </p:pic>
      <p:sp>
        <p:nvSpPr>
          <p:cNvPr id="319" name="Google Shape;319;p38"/>
          <p:cNvSpPr txBox="1"/>
          <p:nvPr/>
        </p:nvSpPr>
        <p:spPr>
          <a:xfrm>
            <a:off x="731025" y="4113550"/>
            <a:ext cx="7818300" cy="7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M</a:t>
            </a:r>
            <a:r>
              <a:rPr lang="en" sz="2000">
                <a:solidFill>
                  <a:schemeClr val="dk1"/>
                </a:solidFill>
                <a:latin typeface="Times New Roman"/>
                <a:ea typeface="Times New Roman"/>
                <a:cs typeface="Times New Roman"/>
                <a:sym typeface="Times New Roman"/>
              </a:rPr>
              <a:t>odel improvement </a:t>
            </a:r>
            <a:r>
              <a:rPr lang="en" sz="2000">
                <a:solidFill>
                  <a:schemeClr val="dk1"/>
                </a:solidFill>
                <a:latin typeface="Times New Roman"/>
                <a:ea typeface="Times New Roman"/>
                <a:cs typeface="Times New Roman"/>
                <a:sym typeface="Times New Roman"/>
              </a:rPr>
              <a:t>after</a:t>
            </a:r>
            <a:r>
              <a:rPr lang="en" sz="2000">
                <a:solidFill>
                  <a:schemeClr val="dk1"/>
                </a:solidFill>
                <a:latin typeface="Times New Roman"/>
                <a:ea typeface="Times New Roman"/>
                <a:cs typeface="Times New Roman"/>
                <a:sym typeface="Times New Roman"/>
              </a:rPr>
              <a:t> adopting proposals from estimators (dashed red lines) and </a:t>
            </a:r>
            <a:r>
              <a:rPr lang="en" sz="2000">
                <a:solidFill>
                  <a:schemeClr val="dk1"/>
                </a:solidFill>
                <a:latin typeface="Times New Roman"/>
                <a:ea typeface="Times New Roman"/>
                <a:cs typeface="Times New Roman"/>
                <a:sym typeface="Times New Roman"/>
              </a:rPr>
              <a:t>after</a:t>
            </a:r>
            <a:r>
              <a:rPr lang="en" sz="2000">
                <a:solidFill>
                  <a:schemeClr val="dk1"/>
                </a:solidFill>
                <a:latin typeface="Times New Roman"/>
                <a:ea typeface="Times New Roman"/>
                <a:cs typeface="Times New Roman"/>
                <a:sym typeface="Times New Roman"/>
              </a:rPr>
              <a:t> running  Nelder-Mead (solid green lines)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 name="Shape 323"/>
        <p:cNvGrpSpPr/>
        <p:nvPr/>
      </p:nvGrpSpPr>
      <p:grpSpPr>
        <a:xfrm>
          <a:off x="0" y="0"/>
          <a:ext cx="0" cy="0"/>
          <a:chOff x="0" y="0"/>
          <a:chExt cx="0" cy="0"/>
        </a:xfrm>
      </p:grpSpPr>
      <p:sp>
        <p:nvSpPr>
          <p:cNvPr id="324" name="Google Shape;324;p39"/>
          <p:cNvSpPr txBox="1"/>
          <p:nvPr>
            <p:ph idx="4294967295" type="body"/>
          </p:nvPr>
        </p:nvSpPr>
        <p:spPr>
          <a:xfrm>
            <a:off x="246600" y="1412550"/>
            <a:ext cx="8650800" cy="1261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807">
                <a:latin typeface="Times New Roman"/>
                <a:ea typeface="Times New Roman"/>
                <a:cs typeface="Times New Roman"/>
                <a:sym typeface="Times New Roman"/>
              </a:rPr>
              <a:t>&gt;&gt;&gt; b.add_solver(‘estimator.lc_periodogram’, algorithm = ‘bls’, solver = ‘p_est’)</a:t>
            </a:r>
            <a:endParaRPr b="1" sz="1807">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lang="en" sz="1807">
                <a:latin typeface="Times New Roman"/>
                <a:ea typeface="Times New Roman"/>
                <a:cs typeface="Times New Roman"/>
                <a:sym typeface="Times New Roman"/>
              </a:rPr>
              <a:t>&gt;&gt;&gt; b.run_solver(‘p_est’, solution = ‘periodogram’)</a:t>
            </a:r>
            <a:endParaRPr sz="1807">
              <a:latin typeface="Times New Roman"/>
              <a:ea typeface="Times New Roman"/>
              <a:cs typeface="Times New Roman"/>
              <a:sym typeface="Times New Roman"/>
            </a:endParaRPr>
          </a:p>
          <a:p>
            <a:pPr indent="0" lvl="0" marL="0" rtl="0" algn="l">
              <a:lnSpc>
                <a:spcPct val="95000"/>
              </a:lnSpc>
              <a:spcBef>
                <a:spcPts val="1200"/>
              </a:spcBef>
              <a:spcAft>
                <a:spcPts val="1200"/>
              </a:spcAft>
              <a:buSzPts val="852"/>
              <a:buNone/>
            </a:pPr>
            <a:r>
              <a:rPr lang="en" sz="1807">
                <a:latin typeface="Times New Roman"/>
                <a:ea typeface="Times New Roman"/>
                <a:cs typeface="Times New Roman"/>
                <a:sym typeface="Times New Roman"/>
              </a:rPr>
              <a:t>&gt;&gt;&gt; b.adopt_solution(‘periodogram’)</a:t>
            </a:r>
            <a:endParaRPr sz="1807">
              <a:latin typeface="Times New Roman"/>
              <a:ea typeface="Times New Roman"/>
              <a:cs typeface="Times New Roman"/>
              <a:sym typeface="Times New Roman"/>
            </a:endParaRPr>
          </a:p>
        </p:txBody>
      </p:sp>
      <p:sp>
        <p:nvSpPr>
          <p:cNvPr id="325" name="Google Shape;325;p39"/>
          <p:cNvSpPr txBox="1"/>
          <p:nvPr/>
        </p:nvSpPr>
        <p:spPr>
          <a:xfrm>
            <a:off x="361025" y="2951250"/>
            <a:ext cx="80904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326" name="Google Shape;326;p39"/>
          <p:cNvSpPr txBox="1"/>
          <p:nvPr/>
        </p:nvSpPr>
        <p:spPr>
          <a:xfrm>
            <a:off x="271175" y="2853400"/>
            <a:ext cx="8270100" cy="1979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800">
                <a:solidFill>
                  <a:schemeClr val="dk2"/>
                </a:solidFill>
                <a:latin typeface="Times New Roman"/>
                <a:ea typeface="Times New Roman"/>
                <a:cs typeface="Times New Roman"/>
                <a:sym typeface="Times New Roman"/>
              </a:rPr>
              <a:t>&gt;&gt;&gt; b.add_solver(‘optimizer.nelder-mead’, solver = ‘nms’)</a:t>
            </a:r>
            <a:endParaRPr b="1" sz="1800">
              <a:solidFill>
                <a:schemeClr val="dk2"/>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en" sz="1800">
                <a:solidFill>
                  <a:schemeClr val="dk2"/>
                </a:solidFill>
                <a:latin typeface="Times New Roman"/>
                <a:ea typeface="Times New Roman"/>
                <a:cs typeface="Times New Roman"/>
                <a:sym typeface="Times New Roman"/>
              </a:rPr>
              <a:t>&gt;&gt;&gt; b[‘fit_parameters@nms’] = [‘teffratio’, ‘requivsumfrac’, ‘requivratio’]</a:t>
            </a:r>
            <a:endParaRPr sz="1800">
              <a:solidFill>
                <a:schemeClr val="dk2"/>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en" sz="1800">
                <a:solidFill>
                  <a:schemeClr val="dk2"/>
                </a:solidFill>
                <a:latin typeface="Times New Roman"/>
                <a:ea typeface="Times New Roman"/>
                <a:cs typeface="Times New Roman"/>
                <a:sym typeface="Times New Roman"/>
              </a:rPr>
              <a:t>&gt;&gt;&gt; b.run_solver(‘nms’, solution =  ‘nm_sol’)</a:t>
            </a:r>
            <a:endParaRPr sz="18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en" sz="1800">
                <a:solidFill>
                  <a:schemeClr val="dk2"/>
                </a:solidFill>
                <a:latin typeface="Times New Roman"/>
                <a:ea typeface="Times New Roman"/>
                <a:cs typeface="Times New Roman"/>
                <a:sym typeface="Times New Roman"/>
              </a:rPr>
              <a:t>&gt;&gt;&gt; b.adopt_solution(‘nms_sol’)</a:t>
            </a:r>
            <a:endParaRPr sz="1800">
              <a:solidFill>
                <a:schemeClr val="dk2"/>
              </a:solidFill>
              <a:latin typeface="Times New Roman"/>
              <a:ea typeface="Times New Roman"/>
              <a:cs typeface="Times New Roman"/>
              <a:sym typeface="Times New Roman"/>
            </a:endParaRPr>
          </a:p>
        </p:txBody>
      </p:sp>
      <p:sp>
        <p:nvSpPr>
          <p:cNvPr id="327" name="Google Shape;327;p39"/>
          <p:cNvSpPr txBox="1"/>
          <p:nvPr/>
        </p:nvSpPr>
        <p:spPr>
          <a:xfrm>
            <a:off x="361025" y="189200"/>
            <a:ext cx="82701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&gt;&gt;&gt; import phoebe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&gt;&gt;&gt; b = phoebe.default_binary()</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&gt;&gt;&gt; b.add_dataset(‘lc’, times = times, fluxes = fluxes, sigmas = lc_sigmas)</a:t>
            </a:r>
            <a:endParaRPr sz="1800">
              <a:solidFill>
                <a:schemeClr val="dk2"/>
              </a:solidFill>
              <a:latin typeface="Times New Roman"/>
              <a:ea typeface="Times New Roman"/>
              <a:cs typeface="Times New Roman"/>
              <a:sym typeface="Times New Roman"/>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nvSpPr>
        <p:spPr>
          <a:xfrm>
            <a:off x="3171300" y="2093250"/>
            <a:ext cx="2801400" cy="9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500">
                <a:solidFill>
                  <a:srgbClr val="B45F06"/>
                </a:solidFill>
                <a:latin typeface="Economica"/>
                <a:ea typeface="Economica"/>
                <a:cs typeface="Economica"/>
                <a:sym typeface="Economica"/>
              </a:rPr>
              <a:t>THANK YOU </a:t>
            </a:r>
            <a:endParaRPr b="1" sz="5500">
              <a:solidFill>
                <a:srgbClr val="B45F06"/>
              </a:solidFill>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Types of Binary Stars</a:t>
            </a:r>
            <a:endParaRPr/>
          </a:p>
        </p:txBody>
      </p:sp>
      <p:sp>
        <p:nvSpPr>
          <p:cNvPr id="74" name="Google Shape;74;p15"/>
          <p:cNvSpPr txBox="1"/>
          <p:nvPr>
            <p:ph idx="2" type="body"/>
          </p:nvPr>
        </p:nvSpPr>
        <p:spPr>
          <a:xfrm>
            <a:off x="4879025" y="500925"/>
            <a:ext cx="3954000" cy="3966600"/>
          </a:xfrm>
          <a:prstGeom prst="rect">
            <a:avLst/>
          </a:prstGeom>
        </p:spPr>
        <p:txBody>
          <a:bodyPr anchorCtr="0" anchor="ctr" bIns="91425" lIns="91425" spcFirstLastPara="1" rIns="91425" wrap="square" tIns="91425">
            <a:spAutoFit/>
          </a:bodyPr>
          <a:lstStyle/>
          <a:p>
            <a:pPr indent="-342900" lvl="0" marL="457200" rtl="0" algn="l">
              <a:spcBef>
                <a:spcPts val="120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Visual binaries</a:t>
            </a:r>
            <a:r>
              <a:rPr lang="en" sz="1800">
                <a:solidFill>
                  <a:srgbClr val="000000"/>
                </a:solidFill>
                <a:latin typeface="Times New Roman"/>
                <a:ea typeface="Times New Roman"/>
                <a:cs typeface="Times New Roman"/>
                <a:sym typeface="Times New Roman"/>
              </a:rPr>
              <a:t>: Seen directly through telescopes.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Spectroscopic binaries</a:t>
            </a:r>
            <a:r>
              <a:rPr lang="en" sz="1800">
                <a:solidFill>
                  <a:srgbClr val="000000"/>
                </a:solidFill>
                <a:latin typeface="Times New Roman"/>
                <a:ea typeface="Times New Roman"/>
                <a:cs typeface="Times New Roman"/>
                <a:sym typeface="Times New Roman"/>
              </a:rPr>
              <a:t>: Identified by periodic shifts in their spectral lines due to their orbital motion.</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Eclipsing binaries</a:t>
            </a:r>
            <a:r>
              <a:rPr lang="en" sz="1800">
                <a:solidFill>
                  <a:srgbClr val="000000"/>
                </a:solidFill>
                <a:latin typeface="Times New Roman"/>
                <a:ea typeface="Times New Roman"/>
                <a:cs typeface="Times New Roman"/>
                <a:sym typeface="Times New Roman"/>
              </a:rPr>
              <a:t>: Detected by changes in luminosity as one star passes in front of the other.</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Astrometric binaries</a:t>
            </a:r>
            <a:r>
              <a:rPr lang="en" sz="1800">
                <a:solidFill>
                  <a:srgbClr val="000000"/>
                </a:solidFill>
                <a:latin typeface="Times New Roman"/>
                <a:ea typeface="Times New Roman"/>
                <a:cs typeface="Times New Roman"/>
                <a:sym typeface="Times New Roman"/>
              </a:rPr>
              <a:t>: Detected by observing the wobble in a star's position due to an unseen companion.</a:t>
            </a:r>
            <a:endParaRPr sz="1800"/>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anim calcmode="lin" valueType="num">
                                      <p:cBhvr additive="base">
                                        <p:cTn dur="800"/>
                                        <p:tgtEl>
                                          <p:spTgt spid="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
                                            <p:txEl>
                                              <p:pRg end="1" st="1"/>
                                            </p:txEl>
                                          </p:spTgt>
                                        </p:tgtEl>
                                        <p:attrNameLst>
                                          <p:attrName>style.visibility</p:attrName>
                                        </p:attrNameLst>
                                      </p:cBhvr>
                                      <p:to>
                                        <p:strVal val="visible"/>
                                      </p:to>
                                    </p:set>
                                    <p:anim calcmode="lin" valueType="num">
                                      <p:cBhvr additive="base">
                                        <p:cTn dur="800"/>
                                        <p:tgtEl>
                                          <p:spTgt spid="7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
                                            <p:txEl>
                                              <p:pRg end="2" st="2"/>
                                            </p:txEl>
                                          </p:spTgt>
                                        </p:tgtEl>
                                        <p:attrNameLst>
                                          <p:attrName>style.visibility</p:attrName>
                                        </p:attrNameLst>
                                      </p:cBhvr>
                                      <p:to>
                                        <p:strVal val="visible"/>
                                      </p:to>
                                    </p:set>
                                    <p:anim calcmode="lin" valueType="num">
                                      <p:cBhvr additive="base">
                                        <p:cTn dur="800"/>
                                        <p:tgtEl>
                                          <p:spTgt spid="7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4">
                                            <p:txEl>
                                              <p:pRg end="3" st="3"/>
                                            </p:txEl>
                                          </p:spTgt>
                                        </p:tgtEl>
                                        <p:attrNameLst>
                                          <p:attrName>style.visibility</p:attrName>
                                        </p:attrNameLst>
                                      </p:cBhvr>
                                      <p:to>
                                        <p:strVal val="visible"/>
                                      </p:to>
                                    </p:set>
                                    <p:anim calcmode="lin" valueType="num">
                                      <p:cBhvr additive="base">
                                        <p:cTn dur="800"/>
                                        <p:tgtEl>
                                          <p:spTgt spid="7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2"/>
                </a:solidFill>
              </a:rPr>
              <a:t>Origins and Formation</a:t>
            </a:r>
            <a:endParaRPr/>
          </a:p>
        </p:txBody>
      </p:sp>
      <p:sp>
        <p:nvSpPr>
          <p:cNvPr id="80" name="Google Shape;80;p16"/>
          <p:cNvSpPr txBox="1"/>
          <p:nvPr>
            <p:ph idx="1" type="body"/>
          </p:nvPr>
        </p:nvSpPr>
        <p:spPr>
          <a:xfrm>
            <a:off x="3458400" y="4233325"/>
            <a:ext cx="2227200" cy="464400"/>
          </a:xfrm>
          <a:prstGeom prst="rect">
            <a:avLst/>
          </a:prstGeom>
          <a:noFill/>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solidFill>
                  <a:srgbClr val="B45F06"/>
                </a:solidFill>
              </a:rPr>
              <a:t>Disk Fragmentation</a:t>
            </a:r>
            <a:endParaRPr>
              <a:solidFill>
                <a:srgbClr val="B45F06"/>
              </a:solidFill>
            </a:endParaRPr>
          </a:p>
        </p:txBody>
      </p:sp>
      <p:pic>
        <p:nvPicPr>
          <p:cNvPr id="81" name="Google Shape;81;p16"/>
          <p:cNvPicPr preferRelativeResize="0"/>
          <p:nvPr/>
        </p:nvPicPr>
        <p:blipFill>
          <a:blip r:embed="rId4">
            <a:alphaModFix/>
          </a:blip>
          <a:stretch>
            <a:fillRect/>
          </a:stretch>
        </p:blipFill>
        <p:spPr>
          <a:xfrm>
            <a:off x="3350425" y="1299625"/>
            <a:ext cx="2551899" cy="2781300"/>
          </a:xfrm>
          <a:prstGeom prst="rect">
            <a:avLst/>
          </a:prstGeom>
          <a:noFill/>
          <a:ln cap="flat" cmpd="sng" w="9525">
            <a:solidFill>
              <a:srgbClr val="B45F06"/>
            </a:solidFill>
            <a:prstDash val="solid"/>
            <a:round/>
            <a:headEnd len="sm" w="sm" type="none"/>
            <a:tailEnd len="sm" w="sm" type="none"/>
          </a:ln>
        </p:spPr>
      </p:pic>
      <p:pic>
        <p:nvPicPr>
          <p:cNvPr id="82" name="Google Shape;82;p16"/>
          <p:cNvPicPr preferRelativeResize="0"/>
          <p:nvPr/>
        </p:nvPicPr>
        <p:blipFill>
          <a:blip r:embed="rId5">
            <a:alphaModFix/>
          </a:blip>
          <a:stretch>
            <a:fillRect/>
          </a:stretch>
        </p:blipFill>
        <p:spPr>
          <a:xfrm>
            <a:off x="520652" y="1299625"/>
            <a:ext cx="2581275" cy="2781300"/>
          </a:xfrm>
          <a:prstGeom prst="rect">
            <a:avLst/>
          </a:prstGeom>
          <a:noFill/>
          <a:ln cap="flat" cmpd="sng" w="9525">
            <a:solidFill>
              <a:srgbClr val="B45F06"/>
            </a:solidFill>
            <a:prstDash val="solid"/>
            <a:round/>
            <a:headEnd len="sm" w="sm" type="none"/>
            <a:tailEnd len="sm" w="sm" type="none"/>
          </a:ln>
        </p:spPr>
      </p:pic>
      <p:pic>
        <p:nvPicPr>
          <p:cNvPr id="83" name="Google Shape;83;p16"/>
          <p:cNvPicPr preferRelativeResize="0"/>
          <p:nvPr/>
        </p:nvPicPr>
        <p:blipFill>
          <a:blip r:embed="rId6">
            <a:alphaModFix/>
          </a:blip>
          <a:stretch>
            <a:fillRect/>
          </a:stretch>
        </p:blipFill>
        <p:spPr>
          <a:xfrm>
            <a:off x="6150825" y="1299625"/>
            <a:ext cx="2376430" cy="2781300"/>
          </a:xfrm>
          <a:prstGeom prst="rect">
            <a:avLst/>
          </a:prstGeom>
          <a:noFill/>
          <a:ln cap="flat" cmpd="sng" w="9525">
            <a:solidFill>
              <a:srgbClr val="B45F06"/>
            </a:solidFill>
            <a:prstDash val="solid"/>
            <a:round/>
            <a:headEnd len="sm" w="sm" type="none"/>
            <a:tailEnd len="sm" w="sm" type="none"/>
          </a:ln>
        </p:spPr>
      </p:pic>
      <p:sp>
        <p:nvSpPr>
          <p:cNvPr id="84" name="Google Shape;84;p16"/>
          <p:cNvSpPr txBox="1"/>
          <p:nvPr>
            <p:ph idx="1" type="body"/>
          </p:nvPr>
        </p:nvSpPr>
        <p:spPr>
          <a:xfrm>
            <a:off x="520625" y="4233325"/>
            <a:ext cx="2581200" cy="527400"/>
          </a:xfrm>
          <a:prstGeom prst="rect">
            <a:avLst/>
          </a:prstGeom>
          <a:noFill/>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solidFill>
                  <a:srgbClr val="B45F06"/>
                </a:solidFill>
              </a:rPr>
              <a:t>Turbulent</a:t>
            </a:r>
            <a:r>
              <a:rPr lang="en">
                <a:solidFill>
                  <a:srgbClr val="B45F06"/>
                </a:solidFill>
              </a:rPr>
              <a:t> Fragmentation</a:t>
            </a:r>
            <a:endParaRPr>
              <a:solidFill>
                <a:srgbClr val="B45F06"/>
              </a:solidFill>
            </a:endParaRPr>
          </a:p>
        </p:txBody>
      </p:sp>
      <p:sp>
        <p:nvSpPr>
          <p:cNvPr id="85" name="Google Shape;85;p16"/>
          <p:cNvSpPr txBox="1"/>
          <p:nvPr>
            <p:ph idx="1" type="body"/>
          </p:nvPr>
        </p:nvSpPr>
        <p:spPr>
          <a:xfrm>
            <a:off x="6219100" y="4233325"/>
            <a:ext cx="2227200" cy="527400"/>
          </a:xfrm>
          <a:prstGeom prst="rect">
            <a:avLst/>
          </a:prstGeom>
          <a:noFill/>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solidFill>
                  <a:srgbClr val="B45F06"/>
                </a:solidFill>
              </a:rPr>
              <a:t>Dynamical Formation</a:t>
            </a:r>
            <a:endParaRPr>
              <a:solidFill>
                <a:srgbClr val="B45F06"/>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B45F06"/>
                </a:solidFill>
              </a:rPr>
              <a:t>Orbital Mechanics Overview</a:t>
            </a:r>
            <a:endParaRPr>
              <a:solidFill>
                <a:srgbClr val="B45F06"/>
              </a:solidFill>
            </a:endParaRPr>
          </a:p>
        </p:txBody>
      </p:sp>
      <p:pic>
        <p:nvPicPr>
          <p:cNvPr id="91" name="Google Shape;91;p17"/>
          <p:cNvPicPr preferRelativeResize="0"/>
          <p:nvPr/>
        </p:nvPicPr>
        <p:blipFill>
          <a:blip r:embed="rId3">
            <a:alphaModFix/>
          </a:blip>
          <a:stretch>
            <a:fillRect/>
          </a:stretch>
        </p:blipFill>
        <p:spPr>
          <a:xfrm>
            <a:off x="509575" y="1331700"/>
            <a:ext cx="1676400" cy="682750"/>
          </a:xfrm>
          <a:prstGeom prst="rect">
            <a:avLst/>
          </a:prstGeom>
          <a:noFill/>
          <a:ln>
            <a:noFill/>
          </a:ln>
        </p:spPr>
      </p:pic>
      <p:sp>
        <p:nvSpPr>
          <p:cNvPr id="92" name="Google Shape;92;p17"/>
          <p:cNvSpPr txBox="1"/>
          <p:nvPr/>
        </p:nvSpPr>
        <p:spPr>
          <a:xfrm>
            <a:off x="2185975" y="1449875"/>
            <a:ext cx="48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The Orbit Equation for the reduced body</a:t>
            </a:r>
            <a:endParaRPr sz="1700">
              <a:solidFill>
                <a:schemeClr val="dk2"/>
              </a:solidFill>
              <a:latin typeface="Roboto"/>
              <a:ea typeface="Roboto"/>
              <a:cs typeface="Roboto"/>
              <a:sym typeface="Roboto"/>
            </a:endParaRPr>
          </a:p>
        </p:txBody>
      </p:sp>
      <p:pic>
        <p:nvPicPr>
          <p:cNvPr id="93" name="Google Shape;93;p17"/>
          <p:cNvPicPr preferRelativeResize="0"/>
          <p:nvPr/>
        </p:nvPicPr>
        <p:blipFill>
          <a:blip r:embed="rId4">
            <a:alphaModFix/>
          </a:blip>
          <a:stretch>
            <a:fillRect/>
          </a:stretch>
        </p:blipFill>
        <p:spPr>
          <a:xfrm>
            <a:off x="509575" y="2179000"/>
            <a:ext cx="2838450" cy="447675"/>
          </a:xfrm>
          <a:prstGeom prst="rect">
            <a:avLst/>
          </a:prstGeom>
          <a:noFill/>
          <a:ln>
            <a:noFill/>
          </a:ln>
        </p:spPr>
      </p:pic>
      <p:sp>
        <p:nvSpPr>
          <p:cNvPr id="94" name="Google Shape;94;p17"/>
          <p:cNvSpPr txBox="1"/>
          <p:nvPr/>
        </p:nvSpPr>
        <p:spPr>
          <a:xfrm>
            <a:off x="3348025" y="2179638"/>
            <a:ext cx="351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The general equation for the orbit</a:t>
            </a:r>
            <a:endParaRPr sz="1700">
              <a:solidFill>
                <a:schemeClr val="dk2"/>
              </a:solidFill>
              <a:latin typeface="Roboto"/>
              <a:ea typeface="Roboto"/>
              <a:cs typeface="Roboto"/>
              <a:sym typeface="Roboto"/>
            </a:endParaRPr>
          </a:p>
        </p:txBody>
      </p:sp>
      <p:pic>
        <p:nvPicPr>
          <p:cNvPr id="95" name="Google Shape;95;p17"/>
          <p:cNvPicPr preferRelativeResize="0"/>
          <p:nvPr/>
        </p:nvPicPr>
        <p:blipFill>
          <a:blip r:embed="rId5">
            <a:alphaModFix/>
          </a:blip>
          <a:stretch>
            <a:fillRect/>
          </a:stretch>
        </p:blipFill>
        <p:spPr>
          <a:xfrm>
            <a:off x="2085650" y="2983450"/>
            <a:ext cx="5000625" cy="169545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600"/>
                                        <p:tgtEl>
                                          <p:spTgt spid="91"/>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600"/>
                                        <p:tgtEl>
                                          <p:spTgt spid="93"/>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6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65500" y="929275"/>
            <a:ext cx="4045200" cy="117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Elliptical Orbits and </a:t>
            </a:r>
            <a:endParaRPr/>
          </a:p>
          <a:p>
            <a:pPr indent="0" lvl="0" marL="0" rtl="0" algn="ctr">
              <a:spcBef>
                <a:spcPts val="0"/>
              </a:spcBef>
              <a:spcAft>
                <a:spcPts val="0"/>
              </a:spcAft>
              <a:buNone/>
            </a:pPr>
            <a:r>
              <a:rPr lang="en"/>
              <a:t>Orbital Elements</a:t>
            </a:r>
            <a:endParaRPr/>
          </a:p>
        </p:txBody>
      </p:sp>
      <p:sp>
        <p:nvSpPr>
          <p:cNvPr id="101" name="Google Shape;101;p18"/>
          <p:cNvSpPr txBox="1"/>
          <p:nvPr/>
        </p:nvSpPr>
        <p:spPr>
          <a:xfrm>
            <a:off x="3897775" y="144100"/>
            <a:ext cx="5061000" cy="47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800">
              <a:highlight>
                <a:srgbClr val="FFFFFF"/>
              </a:highlight>
            </a:endParaRPr>
          </a:p>
        </p:txBody>
      </p:sp>
      <p:pic>
        <p:nvPicPr>
          <p:cNvPr id="102" name="Google Shape;102;p18"/>
          <p:cNvPicPr preferRelativeResize="0"/>
          <p:nvPr/>
        </p:nvPicPr>
        <p:blipFill>
          <a:blip r:embed="rId3">
            <a:alphaModFix/>
          </a:blip>
          <a:stretch>
            <a:fillRect/>
          </a:stretch>
        </p:blipFill>
        <p:spPr>
          <a:xfrm>
            <a:off x="292675" y="2173625"/>
            <a:ext cx="3165596" cy="2508675"/>
          </a:xfrm>
          <a:prstGeom prst="rect">
            <a:avLst/>
          </a:prstGeom>
          <a:noFill/>
          <a:ln>
            <a:noFill/>
          </a:ln>
        </p:spPr>
      </p:pic>
      <p:sp>
        <p:nvSpPr>
          <p:cNvPr id="103" name="Google Shape;103;p1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•Angle of Inclination, i</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•Longitude of the ascending node, Ω</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•Longitude of the periastron, ω</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•Semimajor Axis, a</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•Eccentricity, e</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•Time of Periastron, T</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600"/>
                                        <p:tgtEl>
                                          <p:spTgt spid="100"/>
                                        </p:tgtEl>
                                      </p:cBhvr>
                                    </p:animEffect>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 calcmode="lin" valueType="num">
                                      <p:cBhvr additive="base">
                                        <p:cTn dur="700"/>
                                        <p:tgtEl>
                                          <p:spTgt spid="10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2">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 calcmode="lin" valueType="num">
                                      <p:cBhvr additive="base">
                                        <p:cTn dur="700"/>
                                        <p:tgtEl>
                                          <p:spTgt spid="10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 calcmode="lin" valueType="num">
                                      <p:cBhvr additive="base">
                                        <p:cTn dur="700"/>
                                        <p:tgtEl>
                                          <p:spTgt spid="10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00"/>
                            </p:stCondLst>
                            <p:childTnLst>
                              <p:par>
                                <p:cTn fill="hold" nodeType="afterEffect" presetClass="entr" presetID="2" presetSubtype="2">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 calcmode="lin" valueType="num">
                                      <p:cBhvr additive="base">
                                        <p:cTn dur="700"/>
                                        <p:tgtEl>
                                          <p:spTgt spid="10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400"/>
                            </p:stCondLst>
                            <p:childTnLst>
                              <p:par>
                                <p:cTn fill="hold" nodeType="afterEffect" presetClass="entr" presetID="2" presetSubtype="2">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 calcmode="lin" valueType="num">
                                      <p:cBhvr additive="base">
                                        <p:cTn dur="700"/>
                                        <p:tgtEl>
                                          <p:spTgt spid="10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100"/>
                            </p:stCondLst>
                            <p:childTnLst>
                              <p:par>
                                <p:cTn fill="hold" nodeType="afterEffect" presetClass="entr" presetID="2" presetSubtype="2">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 calcmode="lin" valueType="num">
                                      <p:cBhvr additive="base">
                                        <p:cTn dur="700"/>
                                        <p:tgtEl>
                                          <p:spTgt spid="10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6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B45F06"/>
                </a:solidFill>
              </a:rPr>
              <a:t>Time Dependence</a:t>
            </a:r>
            <a:endParaRPr>
              <a:solidFill>
                <a:srgbClr val="B45F06"/>
              </a:solidFill>
            </a:endParaRPr>
          </a:p>
        </p:txBody>
      </p:sp>
      <p:pic>
        <p:nvPicPr>
          <p:cNvPr id="109" name="Google Shape;109;p19"/>
          <p:cNvPicPr preferRelativeResize="0"/>
          <p:nvPr/>
        </p:nvPicPr>
        <p:blipFill>
          <a:blip r:embed="rId3">
            <a:alphaModFix/>
          </a:blip>
          <a:stretch>
            <a:fillRect/>
          </a:stretch>
        </p:blipFill>
        <p:spPr>
          <a:xfrm>
            <a:off x="326588" y="1894863"/>
            <a:ext cx="1933575" cy="447675"/>
          </a:xfrm>
          <a:prstGeom prst="rect">
            <a:avLst/>
          </a:prstGeom>
          <a:noFill/>
          <a:ln>
            <a:noFill/>
          </a:ln>
        </p:spPr>
      </p:pic>
      <p:pic>
        <p:nvPicPr>
          <p:cNvPr id="110" name="Google Shape;110;p19"/>
          <p:cNvPicPr preferRelativeResize="0"/>
          <p:nvPr/>
        </p:nvPicPr>
        <p:blipFill rotWithShape="1">
          <a:blip r:embed="rId4">
            <a:alphaModFix/>
          </a:blip>
          <a:srcRect b="6484" l="0" r="0" t="6475"/>
          <a:stretch/>
        </p:blipFill>
        <p:spPr>
          <a:xfrm>
            <a:off x="2841150" y="1894863"/>
            <a:ext cx="1914525" cy="447675"/>
          </a:xfrm>
          <a:prstGeom prst="rect">
            <a:avLst/>
          </a:prstGeom>
          <a:noFill/>
          <a:ln>
            <a:noFill/>
          </a:ln>
        </p:spPr>
      </p:pic>
      <p:sp>
        <p:nvSpPr>
          <p:cNvPr id="111" name="Google Shape;111;p19"/>
          <p:cNvSpPr txBox="1"/>
          <p:nvPr/>
        </p:nvSpPr>
        <p:spPr>
          <a:xfrm>
            <a:off x="2348763" y="1926250"/>
            <a:ext cx="4038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or</a:t>
            </a:r>
            <a:endParaRPr sz="1700">
              <a:solidFill>
                <a:schemeClr val="dk1"/>
              </a:solidFill>
              <a:latin typeface="Times New Roman"/>
              <a:ea typeface="Times New Roman"/>
              <a:cs typeface="Times New Roman"/>
              <a:sym typeface="Times New Roman"/>
            </a:endParaRPr>
          </a:p>
        </p:txBody>
      </p:sp>
      <p:pic>
        <p:nvPicPr>
          <p:cNvPr id="112" name="Google Shape;112;p19"/>
          <p:cNvPicPr preferRelativeResize="0"/>
          <p:nvPr/>
        </p:nvPicPr>
        <p:blipFill>
          <a:blip r:embed="rId5">
            <a:alphaModFix/>
          </a:blip>
          <a:stretch>
            <a:fillRect/>
          </a:stretch>
        </p:blipFill>
        <p:spPr>
          <a:xfrm>
            <a:off x="1783888" y="3090175"/>
            <a:ext cx="1514475" cy="314325"/>
          </a:xfrm>
          <a:prstGeom prst="rect">
            <a:avLst/>
          </a:prstGeom>
          <a:noFill/>
          <a:ln>
            <a:noFill/>
          </a:ln>
        </p:spPr>
      </p:pic>
      <p:pic>
        <p:nvPicPr>
          <p:cNvPr id="113" name="Google Shape;113;p19"/>
          <p:cNvPicPr preferRelativeResize="0"/>
          <p:nvPr/>
        </p:nvPicPr>
        <p:blipFill>
          <a:blip r:embed="rId6">
            <a:alphaModFix/>
          </a:blip>
          <a:stretch>
            <a:fillRect/>
          </a:stretch>
        </p:blipFill>
        <p:spPr>
          <a:xfrm>
            <a:off x="1502900" y="3643400"/>
            <a:ext cx="2076450" cy="609600"/>
          </a:xfrm>
          <a:prstGeom prst="rect">
            <a:avLst/>
          </a:prstGeom>
          <a:noFill/>
          <a:ln>
            <a:noFill/>
          </a:ln>
        </p:spPr>
      </p:pic>
      <p:sp>
        <p:nvSpPr>
          <p:cNvPr id="114" name="Google Shape;114;p19"/>
          <p:cNvSpPr txBox="1"/>
          <p:nvPr/>
        </p:nvSpPr>
        <p:spPr>
          <a:xfrm>
            <a:off x="311700" y="2636775"/>
            <a:ext cx="904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where:</a:t>
            </a:r>
            <a:endParaRPr sz="1500">
              <a:solidFill>
                <a:schemeClr val="dk1"/>
              </a:solidFill>
              <a:latin typeface="Times New Roman"/>
              <a:ea typeface="Times New Roman"/>
              <a:cs typeface="Times New Roman"/>
              <a:sym typeface="Times New Roman"/>
            </a:endParaRPr>
          </a:p>
        </p:txBody>
      </p:sp>
      <p:pic>
        <p:nvPicPr>
          <p:cNvPr id="115" name="Google Shape;115;p19"/>
          <p:cNvPicPr preferRelativeResize="0"/>
          <p:nvPr/>
        </p:nvPicPr>
        <p:blipFill>
          <a:blip r:embed="rId7">
            <a:alphaModFix/>
          </a:blip>
          <a:stretch>
            <a:fillRect/>
          </a:stretch>
        </p:blipFill>
        <p:spPr>
          <a:xfrm>
            <a:off x="5328925" y="1892425"/>
            <a:ext cx="3503386" cy="3016475"/>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600"/>
                                        <p:tgtEl>
                                          <p:spTgt spid="109"/>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2" presetSubtype="1">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4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800"/>
                                        <p:tgtEl>
                                          <p:spTgt spid="114"/>
                                        </p:tgtEl>
                                      </p:cBhvr>
                                    </p:animEffect>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400"/>
                                        <p:tgtEl>
                                          <p:spTgt spid="112"/>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B45F06"/>
                </a:solidFill>
              </a:rPr>
              <a:t>Workflow and Objectives</a:t>
            </a:r>
            <a:endParaRPr>
              <a:solidFill>
                <a:srgbClr val="B45F06"/>
              </a:solidFill>
            </a:endParaRPr>
          </a:p>
        </p:txBody>
      </p:sp>
      <p:sp>
        <p:nvSpPr>
          <p:cNvPr id="121" name="Google Shape;121;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rgbClr val="000000"/>
                </a:solidFill>
                <a:latin typeface="Times New Roman"/>
                <a:ea typeface="Times New Roman"/>
                <a:cs typeface="Times New Roman"/>
                <a:sym typeface="Times New Roman"/>
              </a:rPr>
              <a:t>Our workflow involves several key steps:</a:t>
            </a:r>
            <a:endParaRPr sz="1800">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Data Collection</a:t>
            </a:r>
            <a:r>
              <a:rPr lang="en" sz="1800">
                <a:solidFill>
                  <a:srgbClr val="000000"/>
                </a:solidFill>
                <a:latin typeface="Times New Roman"/>
                <a:ea typeface="Times New Roman"/>
                <a:cs typeface="Times New Roman"/>
                <a:sym typeface="Times New Roman"/>
              </a:rPr>
              <a:t>: Gathering observational data on eclipsing binaries.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Modeling</a:t>
            </a:r>
            <a:r>
              <a:rPr lang="en" sz="1800">
                <a:solidFill>
                  <a:srgbClr val="000000"/>
                </a:solidFill>
                <a:latin typeface="Times New Roman"/>
                <a:ea typeface="Times New Roman"/>
                <a:cs typeface="Times New Roman"/>
                <a:sym typeface="Times New Roman"/>
              </a:rPr>
              <a:t>: Using PHOEBE to create detailed models of the binary systems.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Parameter Estimation</a:t>
            </a:r>
            <a:r>
              <a:rPr lang="en" sz="1800">
                <a:solidFill>
                  <a:srgbClr val="000000"/>
                </a:solidFill>
                <a:latin typeface="Times New Roman"/>
                <a:ea typeface="Times New Roman"/>
                <a:cs typeface="Times New Roman"/>
                <a:sym typeface="Times New Roman"/>
              </a:rPr>
              <a:t>: Deriving physical parameters from the models.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Arial"/>
              <a:buAutoNum type="arabicPeriod"/>
            </a:pPr>
            <a:r>
              <a:rPr b="1" lang="en" sz="1800">
                <a:solidFill>
                  <a:srgbClr val="000000"/>
                </a:solidFill>
                <a:latin typeface="Times New Roman"/>
                <a:ea typeface="Times New Roman"/>
                <a:cs typeface="Times New Roman"/>
                <a:sym typeface="Times New Roman"/>
              </a:rPr>
              <a:t>Analysis</a:t>
            </a:r>
            <a:r>
              <a:rPr lang="en" sz="1800">
                <a:solidFill>
                  <a:srgbClr val="000000"/>
                </a:solidFill>
                <a:latin typeface="Times New Roman"/>
                <a:ea typeface="Times New Roman"/>
                <a:cs typeface="Times New Roman"/>
                <a:sym typeface="Times New Roman"/>
              </a:rPr>
              <a:t>: Interpreting the results to enhance our understanding of these systems.</a:t>
            </a:r>
            <a:endParaRPr sz="18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8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4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3082450" y="1965300"/>
            <a:ext cx="2380200" cy="1877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5500"/>
              <a:t>Eclipsing </a:t>
            </a:r>
            <a:endParaRPr sz="5500"/>
          </a:p>
          <a:p>
            <a:pPr indent="0" lvl="0" marL="0" rtl="0" algn="ctr">
              <a:spcBef>
                <a:spcPts val="0"/>
              </a:spcBef>
              <a:spcAft>
                <a:spcPts val="0"/>
              </a:spcAft>
              <a:buNone/>
            </a:pPr>
            <a:r>
              <a:rPr lang="en" sz="5500"/>
              <a:t>Binaries</a:t>
            </a:r>
            <a:endParaRPr sz="5500"/>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